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1"/>
  </p:notesMasterIdLst>
  <p:sldIdLst>
    <p:sldId id="258" r:id="rId2"/>
    <p:sldId id="260" r:id="rId3"/>
    <p:sldId id="316" r:id="rId4"/>
    <p:sldId id="305" r:id="rId5"/>
    <p:sldId id="306" r:id="rId6"/>
    <p:sldId id="307" r:id="rId7"/>
    <p:sldId id="361" r:id="rId8"/>
    <p:sldId id="328" r:id="rId9"/>
    <p:sldId id="317" r:id="rId10"/>
    <p:sldId id="318" r:id="rId11"/>
    <p:sldId id="330" r:id="rId12"/>
    <p:sldId id="331" r:id="rId13"/>
    <p:sldId id="332" r:id="rId14"/>
    <p:sldId id="333" r:id="rId15"/>
    <p:sldId id="309" r:id="rId16"/>
    <p:sldId id="335" r:id="rId17"/>
    <p:sldId id="334" r:id="rId18"/>
    <p:sldId id="336" r:id="rId19"/>
    <p:sldId id="324" r:id="rId20"/>
    <p:sldId id="337" r:id="rId21"/>
    <p:sldId id="338" r:id="rId22"/>
    <p:sldId id="339" r:id="rId23"/>
    <p:sldId id="340" r:id="rId24"/>
    <p:sldId id="341" r:id="rId25"/>
    <p:sldId id="342" r:id="rId26"/>
    <p:sldId id="346" r:id="rId27"/>
    <p:sldId id="347" r:id="rId28"/>
    <p:sldId id="349" r:id="rId29"/>
    <p:sldId id="350" r:id="rId30"/>
    <p:sldId id="323" r:id="rId31"/>
    <p:sldId id="351" r:id="rId32"/>
    <p:sldId id="352" r:id="rId33"/>
    <p:sldId id="353" r:id="rId34"/>
    <p:sldId id="359" r:id="rId35"/>
    <p:sldId id="360" r:id="rId36"/>
    <p:sldId id="311" r:id="rId37"/>
    <p:sldId id="356" r:id="rId38"/>
    <p:sldId id="357" r:id="rId39"/>
    <p:sldId id="358" r:id="rId40"/>
    <p:sldId id="354" r:id="rId41"/>
    <p:sldId id="355" r:id="rId42"/>
    <p:sldId id="313" r:id="rId43"/>
    <p:sldId id="310" r:id="rId44"/>
    <p:sldId id="362" r:id="rId45"/>
    <p:sldId id="343" r:id="rId46"/>
    <p:sldId id="344" r:id="rId47"/>
    <p:sldId id="345" r:id="rId48"/>
    <p:sldId id="308" r:id="rId49"/>
    <p:sldId id="325" r:id="rId50"/>
    <p:sldId id="319" r:id="rId51"/>
    <p:sldId id="314" r:id="rId52"/>
    <p:sldId id="320" r:id="rId53"/>
    <p:sldId id="321" r:id="rId54"/>
    <p:sldId id="315" r:id="rId55"/>
    <p:sldId id="304" r:id="rId56"/>
    <p:sldId id="348" r:id="rId57"/>
    <p:sldId id="322" r:id="rId58"/>
    <p:sldId id="327" r:id="rId59"/>
    <p:sldId id="32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417B73-40ED-B24A-BDD7-2D6AAE9EEE8F}">
          <p14:sldIdLst>
            <p14:sldId id="258"/>
          </p14:sldIdLst>
        </p14:section>
        <p14:section name="Question 1" id="{B9561043-676C-A346-B8CC-F7732B1522DC}">
          <p14:sldIdLst>
            <p14:sldId id="260"/>
            <p14:sldId id="316"/>
          </p14:sldIdLst>
        </p14:section>
        <p14:section name="The Current State of AI:" id="{1FE2CA4B-E047-0E47-A709-D4E9DA415108}">
          <p14:sldIdLst>
            <p14:sldId id="305"/>
            <p14:sldId id="306"/>
            <p14:sldId id="307"/>
            <p14:sldId id="361"/>
            <p14:sldId id="328"/>
          </p14:sldIdLst>
        </p14:section>
        <p14:section name="Question 2 - Is AI Smart" id="{F85786F9-CEA9-B04D-B33B-CEC6669272DA}">
          <p14:sldIdLst>
            <p14:sldId id="317"/>
            <p14:sldId id="318"/>
          </p14:sldIdLst>
        </p14:section>
        <p14:section name="Advancements in AI" id="{F03FC602-AC1B-A64A-A729-7AFBB91D6EF2}">
          <p14:sldIdLst>
            <p14:sldId id="330"/>
          </p14:sldIdLst>
        </p14:section>
        <p14:section name="ADVANCEMENTS - LLM" id="{DD8AD1FB-6F82-A14B-A3F9-823D35A6B2F2}">
          <p14:sldIdLst>
            <p14:sldId id="331"/>
            <p14:sldId id="332"/>
            <p14:sldId id="333"/>
          </p14:sldIdLst>
        </p14:section>
        <p14:section name="ADVANCEMENTS - HEALTHCARE" id="{8ADF9641-E4E3-B94E-BC58-FCB1B44A3D20}">
          <p14:sldIdLst>
            <p14:sldId id="309"/>
            <p14:sldId id="335"/>
            <p14:sldId id="334"/>
            <p14:sldId id="336"/>
            <p14:sldId id="324"/>
          </p14:sldIdLst>
        </p14:section>
        <p14:section name="ADVANCEMENTS - VISION" id="{8FB22AD2-7A64-964B-80C3-E703396926D5}">
          <p14:sldIdLst>
            <p14:sldId id="337"/>
            <p14:sldId id="338"/>
            <p14:sldId id="339"/>
          </p14:sldIdLst>
        </p14:section>
        <p14:section name="ADVANCEMENTS - EDUCATION" id="{126E28AB-BD78-6846-96FD-E292EE088AD3}">
          <p14:sldIdLst>
            <p14:sldId id="340"/>
            <p14:sldId id="341"/>
            <p14:sldId id="342"/>
          </p14:sldIdLst>
        </p14:section>
        <p14:section name="ADVANCEMENTS - RETAIL" id="{D2ED14B5-8A05-3147-BB11-B8968C71AD56}">
          <p14:sldIdLst>
            <p14:sldId id="346"/>
            <p14:sldId id="347"/>
          </p14:sldIdLst>
        </p14:section>
        <p14:section name="ADVANCEMENTS - MILITARY" id="{0DE7DB90-B4F2-004E-8D09-848121EF809C}">
          <p14:sldIdLst>
            <p14:sldId id="349"/>
            <p14:sldId id="350"/>
            <p14:sldId id="323"/>
          </p14:sldIdLst>
        </p14:section>
        <p14:section name="ADVANCEMENTS - DRIVING" id="{BCAAB942-5066-DE49-84EB-5E026E6E271C}">
          <p14:sldIdLst>
            <p14:sldId id="351"/>
            <p14:sldId id="352"/>
            <p14:sldId id="353"/>
            <p14:sldId id="359"/>
            <p14:sldId id="360"/>
          </p14:sldIdLst>
        </p14:section>
        <p14:section name="ADVANCEMENTS - AUGMENTED INTELLIGANCE" id="{162E702D-5C7D-D348-9DCC-4190C10D9A2A}">
          <p14:sldIdLst>
            <p14:sldId id="311"/>
            <p14:sldId id="356"/>
            <p14:sldId id="357"/>
            <p14:sldId id="358"/>
          </p14:sldIdLst>
        </p14:section>
        <p14:section name="ADVANCEMENTS - CREATIVITY" id="{62862C6E-CB3C-7D4E-98C4-7CF334E10903}">
          <p14:sldIdLst>
            <p14:sldId id="354"/>
            <p14:sldId id="355"/>
            <p14:sldId id="313"/>
          </p14:sldIdLst>
        </p14:section>
        <p14:section name="ADVANCEMENTS - CLIMATE CHANGE" id="{59E986A2-1C67-EB4D-82E3-803420DA9639}">
          <p14:sldIdLst>
            <p14:sldId id="310"/>
            <p14:sldId id="362"/>
          </p14:sldIdLst>
        </p14:section>
        <p14:section name="ADVANCED CONCEPTS - DEEP LEARNING" id="{0ABF3862-B7B7-D941-8EB5-70A1897954AF}">
          <p14:sldIdLst>
            <p14:sldId id="343"/>
            <p14:sldId id="344"/>
            <p14:sldId id="345"/>
            <p14:sldId id="308"/>
          </p14:sldIdLst>
        </p14:section>
        <p14:section name="Question 3 - AI and Me" id="{19961172-8D8C-9D46-9DB4-FB1119067F1E}">
          <p14:sldIdLst>
            <p14:sldId id="325"/>
          </p14:sldIdLst>
        </p14:section>
        <p14:section name="AI ETHICS CONSIDERATIONS" id="{07DB4C39-08C4-C24B-AD96-27F915085EC5}">
          <p14:sldIdLst>
            <p14:sldId id="319"/>
            <p14:sldId id="314"/>
            <p14:sldId id="320"/>
            <p14:sldId id="321"/>
            <p14:sldId id="315"/>
          </p14:sldIdLst>
        </p14:section>
        <p14:section name="Conclusion" id="{0781F3F9-F176-4C45-B363-261CEA7F9F53}">
          <p14:sldIdLst>
            <p14:sldId id="304"/>
            <p14:sldId id="348"/>
            <p14:sldId id="322"/>
          </p14:sldIdLst>
        </p14:section>
        <p14:section name="MISC NOTES" id="{4F3E75BA-6D53-464F-9A4A-11D130224422}">
          <p14:sldIdLst>
            <p14:sldId id="327"/>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9"/>
    <p:restoredTop sz="94694"/>
  </p:normalViewPr>
  <p:slideViewPr>
    <p:cSldViewPr snapToGrid="0">
      <p:cViewPr varScale="1">
        <p:scale>
          <a:sx n="121" d="100"/>
          <a:sy n="121"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3094A-8E82-7341-ACC8-B251EBA1AE4D}" type="datetimeFigureOut">
              <a:rPr lang="en-US" smtClean="0"/>
              <a:t>11/22/23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9C6B6-0EFA-8745-B342-5308B7D04554}" type="slidenum">
              <a:rPr lang="en-US" smtClean="0"/>
              <a:t>‹#›</a:t>
            </a:fld>
            <a:endParaRPr lang="en-US"/>
          </a:p>
        </p:txBody>
      </p:sp>
    </p:spTree>
    <p:extLst>
      <p:ext uri="{BB962C8B-B14F-4D97-AF65-F5344CB8AC3E}">
        <p14:creationId xmlns:p14="http://schemas.microsoft.com/office/powerpoint/2010/main" val="371999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02AC24A9-CCB6-4F8D-B8DB-C2F3692CFA5A}" type="datetimeFigureOut">
              <a:rPr lang="en-US" smtClean="0"/>
              <a:t>11/22/23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38140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149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167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500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6852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7538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8935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6059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129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10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406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6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66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470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11/22/23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857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dirty="0"/>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130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454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02AC24A9-CCB6-4F8D-B8DB-C2F3692CFA5A}" type="datetimeFigureOut">
              <a:rPr lang="en-US" smtClean="0"/>
              <a:t>11/22/23</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809622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chat.openai.com/c/2016f950-b011-4042-9511-8afbd2499aa8" TargetMode="External"/><Relationship Id="rId2" Type="http://schemas.openxmlformats.org/officeDocument/2006/relationships/hyperlink" Target="https://www.thinknexttraining.com/top-10-cool-facts-about-artificial-intelligence.aspx" TargetMode="External"/><Relationship Id="rId1" Type="http://schemas.openxmlformats.org/officeDocument/2006/relationships/slideLayout" Target="../slideLayouts/slideLayout4.xml"/><Relationship Id="rId6" Type="http://schemas.openxmlformats.org/officeDocument/2006/relationships/hyperlink" Target="https://www.classpoint.io/blog/10-ways-how-ai-is-used-in-education" TargetMode="External"/><Relationship Id="rId5" Type="http://schemas.openxmlformats.org/officeDocument/2006/relationships/hyperlink" Target="https://www.rand.org/pubs/research_reports/RR3139-1.html" TargetMode="External"/><Relationship Id="rId4" Type="http://schemas.openxmlformats.org/officeDocument/2006/relationships/hyperlink" Target="https://articlefiesta.com/blog/how-will-artificial-intelligence-will-change-the-world-in-2023/?amp=1&amp;gad_source=1&amp;gclid=Cj0KCQiA6vaqBhCbARIsACF9M6nlNV621MVqpvFdKgRzy69j6odg-n3RcR7kbrSoiMdylls_TeSbnfMaAuoIEALw_wcB"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Neon 3D circle art">
            <a:extLst>
              <a:ext uri="{FF2B5EF4-FFF2-40B4-BE49-F238E27FC236}">
                <a16:creationId xmlns:a16="http://schemas.microsoft.com/office/drawing/2014/main" id="{25B76562-27D0-9803-232C-CA36C19D2701}"/>
              </a:ext>
            </a:extLst>
          </p:cNvPr>
          <p:cNvPicPr>
            <a:picLocks noChangeAspect="1"/>
          </p:cNvPicPr>
          <p:nvPr/>
        </p:nvPicPr>
        <p:blipFill rotWithShape="1">
          <a:blip r:embed="rId2"/>
          <a:srcRect l="6466" r="3247" b="8"/>
          <a:stretch/>
        </p:blipFill>
        <p:spPr>
          <a:xfrm>
            <a:off x="20" y="10"/>
            <a:ext cx="6600913" cy="6857990"/>
          </a:xfrm>
          <a:prstGeom prst="rect">
            <a:avLst/>
          </a:prstGeom>
        </p:spPr>
      </p:pic>
      <p:sp>
        <p:nvSpPr>
          <p:cNvPr id="2" name="Title"/>
          <p:cNvSpPr>
            <a:spLocks noGrp="1"/>
          </p:cNvSpPr>
          <p:nvPr>
            <p:ph type="ctrTitle"/>
          </p:nvPr>
        </p:nvSpPr>
        <p:spPr>
          <a:xfrm>
            <a:off x="6777729" y="1122362"/>
            <a:ext cx="5094231" cy="5036699"/>
          </a:xfrm>
        </p:spPr>
        <p:txBody>
          <a:bodyPr anchor="b">
            <a:normAutofit fontScale="90000"/>
          </a:bodyPr>
          <a:lstStyle/>
          <a:p>
            <a:br>
              <a:rPr lang="en-GB" sz="4800" dirty="0"/>
            </a:br>
            <a:br>
              <a:rPr lang="en-GB" sz="4800" dirty="0"/>
            </a:br>
            <a:r>
              <a:rPr lang="en-GB" sz="4800" dirty="0"/>
              <a:t>AI in Business</a:t>
            </a:r>
            <a:br>
              <a:rPr lang="en-GB" sz="4800" dirty="0"/>
            </a:br>
            <a:br>
              <a:rPr lang="en-GB" sz="4800" dirty="0"/>
            </a:br>
            <a:r>
              <a:rPr lang="en-GB" sz="4800" dirty="0"/>
              <a:t>Future Applications</a:t>
            </a:r>
            <a:br>
              <a:rPr lang="en-GB" sz="4800" dirty="0"/>
            </a:br>
            <a:br>
              <a:rPr lang="en-GB" sz="4800" dirty="0"/>
            </a:br>
            <a:r>
              <a:rPr lang="en-GB" sz="4800" dirty="0"/>
              <a:t>Presented By</a:t>
            </a:r>
            <a:br>
              <a:rPr lang="en-GB" sz="4800" dirty="0"/>
            </a:br>
            <a:r>
              <a:rPr lang="en-GB" sz="4800" dirty="0"/>
              <a:t>Brian Byrne MSc.</a:t>
            </a:r>
            <a:endParaRPr sz="4800" dirty="0"/>
          </a:p>
        </p:txBody>
      </p:sp>
      <p:pic>
        <p:nvPicPr>
          <p:cNvPr id="1026" name="Picture 2">
            <a:extLst>
              <a:ext uri="{FF2B5EF4-FFF2-40B4-BE49-F238E27FC236}">
                <a16:creationId xmlns:a16="http://schemas.microsoft.com/office/drawing/2014/main" id="{78024C92-01CF-7D2A-1CCC-FEE1B4A2C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16" y="470263"/>
            <a:ext cx="6424118" cy="5899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34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0BF5-6E23-3890-5F98-28BDDBC5D452}"/>
              </a:ext>
            </a:extLst>
          </p:cNvPr>
          <p:cNvSpPr>
            <a:spLocks noGrp="1"/>
          </p:cNvSpPr>
          <p:nvPr>
            <p:ph type="title"/>
          </p:nvPr>
        </p:nvSpPr>
        <p:spPr/>
        <p:txBody>
          <a:bodyPr/>
          <a:lstStyle/>
          <a:p>
            <a:r>
              <a:rPr lang="en-US" dirty="0"/>
              <a:t>AI – Is it smarter than humans ?</a:t>
            </a:r>
          </a:p>
        </p:txBody>
      </p:sp>
      <p:sp>
        <p:nvSpPr>
          <p:cNvPr id="3" name="Content Placeholder 2">
            <a:extLst>
              <a:ext uri="{FF2B5EF4-FFF2-40B4-BE49-F238E27FC236}">
                <a16:creationId xmlns:a16="http://schemas.microsoft.com/office/drawing/2014/main" id="{2E834277-F988-A36B-63C5-B5D64BBCC6B8}"/>
              </a:ext>
            </a:extLst>
          </p:cNvPr>
          <p:cNvSpPr>
            <a:spLocks noGrp="1"/>
          </p:cNvSpPr>
          <p:nvPr>
            <p:ph idx="1"/>
          </p:nvPr>
        </p:nvSpPr>
        <p:spPr>
          <a:xfrm>
            <a:off x="515008" y="2217683"/>
            <a:ext cx="10846676" cy="4640317"/>
          </a:xfrm>
        </p:spPr>
        <p:txBody>
          <a:bodyPr>
            <a:normAutofit lnSpcReduction="10000"/>
          </a:bodyPr>
          <a:lstStyle/>
          <a:p>
            <a:r>
              <a:rPr lang="en-IE" b="0" i="0" u="none" strike="noStrike" dirty="0">
                <a:solidFill>
                  <a:schemeClr val="tx1"/>
                </a:solidFill>
                <a:effectLst/>
                <a:latin typeface="Google Sans"/>
              </a:rPr>
              <a:t>Whether AI is smarter than humans is a complex question that depends on how you define intelligence</a:t>
            </a:r>
          </a:p>
          <a:p>
            <a:r>
              <a:rPr lang="en-IE" b="0" i="0" u="none" strike="noStrike" dirty="0">
                <a:solidFill>
                  <a:schemeClr val="tx1"/>
                </a:solidFill>
                <a:effectLst/>
                <a:latin typeface="Google Sans"/>
              </a:rPr>
              <a:t>In terms of </a:t>
            </a:r>
            <a:r>
              <a:rPr lang="en-IE" b="0" i="0" u="none" strike="noStrike" dirty="0">
                <a:solidFill>
                  <a:schemeClr val="tx1"/>
                </a:solidFill>
                <a:effectLst/>
                <a:highlight>
                  <a:srgbClr val="FFFF00"/>
                </a:highlight>
                <a:latin typeface="Google Sans"/>
              </a:rPr>
              <a:t>narrow intelligence</a:t>
            </a:r>
            <a:r>
              <a:rPr lang="en-IE" b="0" i="0" u="none" strike="noStrike" dirty="0">
                <a:solidFill>
                  <a:schemeClr val="tx1"/>
                </a:solidFill>
                <a:effectLst/>
                <a:latin typeface="Google Sans"/>
              </a:rPr>
              <a:t>, which is the ability to perform specific tasks, AI has </a:t>
            </a:r>
            <a:r>
              <a:rPr lang="en-IE" b="0" i="0" u="none" strike="noStrike" dirty="0">
                <a:solidFill>
                  <a:schemeClr val="tx1"/>
                </a:solidFill>
                <a:effectLst/>
                <a:highlight>
                  <a:srgbClr val="FFFF00"/>
                </a:highlight>
                <a:latin typeface="Google Sans"/>
              </a:rPr>
              <a:t>surpassed humans</a:t>
            </a:r>
            <a:r>
              <a:rPr lang="en-IE" b="0" i="0" u="none" strike="noStrike" dirty="0">
                <a:solidFill>
                  <a:schemeClr val="tx1"/>
                </a:solidFill>
                <a:effectLst/>
                <a:latin typeface="Google Sans"/>
              </a:rPr>
              <a:t> in some areas. For example, AI can now beat humans at chess, Go, and other complex games. AI can also translate languages more accurately than humans, and it can generate creative text, like poems and code.</a:t>
            </a:r>
            <a:endParaRPr lang="en-US" dirty="0">
              <a:solidFill>
                <a:schemeClr val="tx1"/>
              </a:solidFill>
            </a:endParaRPr>
          </a:p>
          <a:p>
            <a:r>
              <a:rPr lang="en-IE" b="0" i="0" u="none" strike="noStrike" dirty="0">
                <a:solidFill>
                  <a:schemeClr val="tx1"/>
                </a:solidFill>
                <a:effectLst/>
                <a:latin typeface="Google Sans"/>
              </a:rPr>
              <a:t>In terms of </a:t>
            </a:r>
            <a:r>
              <a:rPr lang="en-IE" b="0" i="0" u="none" strike="noStrike" dirty="0">
                <a:solidFill>
                  <a:schemeClr val="tx1"/>
                </a:solidFill>
                <a:effectLst/>
                <a:highlight>
                  <a:srgbClr val="FFFF00"/>
                </a:highlight>
                <a:latin typeface="Google Sans"/>
              </a:rPr>
              <a:t>general intelligence</a:t>
            </a:r>
            <a:r>
              <a:rPr lang="en-IE" b="0" i="0" u="none" strike="noStrike" dirty="0">
                <a:solidFill>
                  <a:schemeClr val="tx1"/>
                </a:solidFill>
                <a:effectLst/>
                <a:latin typeface="Google Sans"/>
              </a:rPr>
              <a:t>, which is the ability to reason, solve problems, and learn in a wide range of domains, </a:t>
            </a:r>
            <a:r>
              <a:rPr lang="en-IE" b="0" i="0" u="none" strike="noStrike" dirty="0">
                <a:solidFill>
                  <a:schemeClr val="tx1"/>
                </a:solidFill>
                <a:effectLst/>
                <a:highlight>
                  <a:srgbClr val="FFFF00"/>
                </a:highlight>
                <a:latin typeface="Google Sans"/>
              </a:rPr>
              <a:t>humans still outperform AI</a:t>
            </a:r>
            <a:r>
              <a:rPr lang="en-IE" b="0" i="0" u="none" strike="noStrike" dirty="0">
                <a:solidFill>
                  <a:schemeClr val="tx1"/>
                </a:solidFill>
                <a:effectLst/>
                <a:latin typeface="Google Sans"/>
              </a:rPr>
              <a:t>. AI is still limited by its training data, and it can struggle to generalize to new situations. AI lacks the common sense and understanding of the world. </a:t>
            </a:r>
          </a:p>
          <a:p>
            <a:r>
              <a:rPr lang="en-IE" dirty="0">
                <a:solidFill>
                  <a:schemeClr val="tx1"/>
                </a:solidFill>
                <a:latin typeface="Google Sans"/>
              </a:rPr>
              <a:t>T</a:t>
            </a:r>
            <a:r>
              <a:rPr lang="en-IE" b="0" i="0" u="none" strike="noStrike" dirty="0">
                <a:solidFill>
                  <a:schemeClr val="tx1"/>
                </a:solidFill>
                <a:effectLst/>
                <a:latin typeface="Google Sans"/>
              </a:rPr>
              <a:t>oo early to say definitively whether AI is smarter than humans! </a:t>
            </a:r>
            <a:r>
              <a:rPr lang="en-IE" dirty="0">
                <a:solidFill>
                  <a:schemeClr val="tx1"/>
                </a:solidFill>
                <a:latin typeface="Google Sans"/>
              </a:rPr>
              <a:t>Some r</a:t>
            </a:r>
            <a:r>
              <a:rPr lang="en-IE" b="0" i="0" u="none" strike="noStrike" dirty="0">
                <a:solidFill>
                  <a:schemeClr val="tx1"/>
                </a:solidFill>
                <a:effectLst/>
                <a:latin typeface="Google Sans"/>
              </a:rPr>
              <a:t>easons why humans are still smarter than AI are:</a:t>
            </a:r>
          </a:p>
          <a:p>
            <a:pPr lvl="1"/>
            <a:r>
              <a:rPr lang="en-IE" b="0" i="0" u="none" strike="noStrike" dirty="0">
                <a:solidFill>
                  <a:schemeClr val="tx1"/>
                </a:solidFill>
                <a:effectLst/>
                <a:latin typeface="Google Sans"/>
              </a:rPr>
              <a:t>Humans have a lifetime of experience and learning. </a:t>
            </a:r>
          </a:p>
          <a:p>
            <a:pPr lvl="1"/>
            <a:r>
              <a:rPr lang="en-IE" b="0" i="0" u="none" strike="noStrike" dirty="0">
                <a:solidFill>
                  <a:schemeClr val="tx1"/>
                </a:solidFill>
                <a:effectLst/>
                <a:latin typeface="Google Sans"/>
              </a:rPr>
              <a:t>Humans can adapt to new situations. </a:t>
            </a:r>
          </a:p>
          <a:p>
            <a:pPr lvl="1"/>
            <a:r>
              <a:rPr lang="en-IE" b="0" i="0" u="none" strike="noStrike" dirty="0">
                <a:solidFill>
                  <a:schemeClr val="tx1"/>
                </a:solidFill>
                <a:effectLst/>
                <a:latin typeface="Google Sans"/>
              </a:rPr>
              <a:t>Humans have common sense and understanding of the world</a:t>
            </a:r>
          </a:p>
          <a:p>
            <a:r>
              <a:rPr lang="en-IE" b="0" i="0" u="none" strike="noStrike" dirty="0">
                <a:solidFill>
                  <a:schemeClr val="tx1"/>
                </a:solidFill>
                <a:effectLst/>
                <a:latin typeface="Google Sans"/>
              </a:rPr>
              <a:t>AI is a powerful tool that can be used to solve a </a:t>
            </a:r>
            <a:r>
              <a:rPr lang="en-IE" b="0" i="0" u="none" strike="noStrike" dirty="0">
                <a:solidFill>
                  <a:schemeClr val="tx1"/>
                </a:solidFill>
                <a:effectLst/>
                <a:highlight>
                  <a:srgbClr val="FFFF00"/>
                </a:highlight>
                <a:latin typeface="Google Sans"/>
              </a:rPr>
              <a:t>wide range of problems</a:t>
            </a:r>
            <a:r>
              <a:rPr lang="en-IE" b="0" i="0" u="none" strike="noStrike" dirty="0">
                <a:solidFill>
                  <a:schemeClr val="tx1"/>
                </a:solidFill>
                <a:effectLst/>
                <a:latin typeface="Google Sans"/>
              </a:rPr>
              <a:t>. As AI research continues, we can expect to see even more impressive results.</a:t>
            </a:r>
            <a:endParaRPr lang="en-US" dirty="0">
              <a:solidFill>
                <a:schemeClr val="tx1"/>
              </a:solidFill>
            </a:endParaRPr>
          </a:p>
        </p:txBody>
      </p:sp>
    </p:spTree>
    <p:extLst>
      <p:ext uri="{BB962C8B-B14F-4D97-AF65-F5344CB8AC3E}">
        <p14:creationId xmlns:p14="http://schemas.microsoft.com/office/powerpoint/2010/main" val="3948152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62C8-B4E6-865D-333D-A64BD0AA6003}"/>
              </a:ext>
            </a:extLst>
          </p:cNvPr>
          <p:cNvSpPr>
            <a:spLocks noGrp="1"/>
          </p:cNvSpPr>
          <p:nvPr>
            <p:ph type="title"/>
          </p:nvPr>
        </p:nvSpPr>
        <p:spPr/>
        <p:txBody>
          <a:bodyPr/>
          <a:lstStyle/>
          <a:p>
            <a:r>
              <a:rPr lang="en-US" dirty="0"/>
              <a:t>Advancements in AI</a:t>
            </a:r>
          </a:p>
        </p:txBody>
      </p:sp>
      <p:graphicFrame>
        <p:nvGraphicFramePr>
          <p:cNvPr id="5" name="Table 4">
            <a:extLst>
              <a:ext uri="{FF2B5EF4-FFF2-40B4-BE49-F238E27FC236}">
                <a16:creationId xmlns:a16="http://schemas.microsoft.com/office/drawing/2014/main" id="{E2E40AD0-66EC-1AB1-63FF-5F0D6BC7B594}"/>
              </a:ext>
            </a:extLst>
          </p:cNvPr>
          <p:cNvGraphicFramePr>
            <a:graphicFrameLocks noGrp="1"/>
          </p:cNvGraphicFramePr>
          <p:nvPr>
            <p:extLst>
              <p:ext uri="{D42A27DB-BD31-4B8C-83A1-F6EECF244321}">
                <p14:modId xmlns:p14="http://schemas.microsoft.com/office/powerpoint/2010/main" val="3332653668"/>
              </p:ext>
            </p:extLst>
          </p:nvPr>
        </p:nvGraphicFramePr>
        <p:xfrm>
          <a:off x="588579" y="2280745"/>
          <a:ext cx="11277600" cy="8728418"/>
        </p:xfrm>
        <a:graphic>
          <a:graphicData uri="http://schemas.openxmlformats.org/drawingml/2006/table">
            <a:tbl>
              <a:tblPr firstRow="1" bandRow="1">
                <a:tableStyleId>{5C22544A-7EE6-4342-B048-85BDC9FD1C3A}</a:tableStyleId>
              </a:tblPr>
              <a:tblGrid>
                <a:gridCol w="2911366">
                  <a:extLst>
                    <a:ext uri="{9D8B030D-6E8A-4147-A177-3AD203B41FA5}">
                      <a16:colId xmlns:a16="http://schemas.microsoft.com/office/drawing/2014/main" val="4080733897"/>
                    </a:ext>
                  </a:extLst>
                </a:gridCol>
                <a:gridCol w="8366234">
                  <a:extLst>
                    <a:ext uri="{9D8B030D-6E8A-4147-A177-3AD203B41FA5}">
                      <a16:colId xmlns:a16="http://schemas.microsoft.com/office/drawing/2014/main" val="2134678395"/>
                    </a:ext>
                  </a:extLst>
                </a:gridCol>
              </a:tblGrid>
              <a:tr h="364471">
                <a:tc>
                  <a:txBody>
                    <a:bodyPr/>
                    <a:lstStyle/>
                    <a:p>
                      <a:endParaRPr lang="en-US" dirty="0"/>
                    </a:p>
                  </a:txBody>
                  <a:tcPr/>
                </a:tc>
                <a:tc>
                  <a:txBody>
                    <a:bodyPr/>
                    <a:lstStyle/>
                    <a:p>
                      <a:endParaRPr lang="en-US"/>
                    </a:p>
                  </a:txBody>
                  <a:tcPr/>
                </a:tc>
                <a:extLst>
                  <a:ext uri="{0D108BD9-81ED-4DB2-BD59-A6C34878D82A}">
                    <a16:rowId xmlns:a16="http://schemas.microsoft.com/office/drawing/2014/main" val="2148734786"/>
                  </a:ext>
                </a:extLst>
              </a:tr>
              <a:tr h="1463040">
                <a:tc>
                  <a:txBody>
                    <a:bodyPr/>
                    <a:lstStyle/>
                    <a:p>
                      <a:r>
                        <a:rPr lang="en-IE" b="0" i="0" u="none" strike="noStrike" dirty="0">
                          <a:solidFill>
                            <a:schemeClr val="tx1"/>
                          </a:solidFill>
                          <a:effectLst/>
                          <a:highlight>
                            <a:srgbClr val="FFFF00"/>
                          </a:highlight>
                          <a:latin typeface="Google Sans"/>
                        </a:rPr>
                        <a:t>Large Language Models (LLMs): </a:t>
                      </a:r>
                      <a:endParaRPr lang="en-US" dirty="0"/>
                    </a:p>
                  </a:txBody>
                  <a:tcPr/>
                </a:tc>
                <a:tc>
                  <a:txBody>
                    <a:bodyPr/>
                    <a:lstStyle/>
                    <a:p>
                      <a:pPr algn="l">
                        <a:buFont typeface="+mj-lt"/>
                        <a:buAutoNum type="arabicPeriod"/>
                      </a:pPr>
                      <a:r>
                        <a:rPr lang="en-IE" b="0" i="0" u="none" strike="noStrike" dirty="0">
                          <a:solidFill>
                            <a:schemeClr val="tx1"/>
                          </a:solidFill>
                          <a:effectLst/>
                          <a:latin typeface="Google Sans"/>
                        </a:rPr>
                        <a:t>LLMs like GPT-3, </a:t>
                      </a:r>
                      <a:r>
                        <a:rPr lang="en-IE" b="0" i="0" u="none" strike="noStrike" dirty="0" err="1">
                          <a:solidFill>
                            <a:schemeClr val="tx1"/>
                          </a:solidFill>
                          <a:effectLst/>
                          <a:latin typeface="Google Sans"/>
                        </a:rPr>
                        <a:t>LaMDA</a:t>
                      </a:r>
                      <a:r>
                        <a:rPr lang="en-IE" b="0" i="0" u="none" strike="noStrike" dirty="0">
                          <a:solidFill>
                            <a:schemeClr val="tx1"/>
                          </a:solidFill>
                          <a:effectLst/>
                          <a:latin typeface="Google Sans"/>
                        </a:rPr>
                        <a:t>, and Bloom have revolutionized natural language processing (NLP) by </a:t>
                      </a:r>
                      <a:r>
                        <a:rPr lang="en-IE" b="0" i="0" u="none" strike="noStrike" dirty="0">
                          <a:solidFill>
                            <a:schemeClr val="tx1"/>
                          </a:solidFill>
                          <a:effectLst/>
                          <a:highlight>
                            <a:srgbClr val="FFFF00"/>
                          </a:highlight>
                          <a:latin typeface="Google Sans"/>
                        </a:rPr>
                        <a:t>generating human-quality text</a:t>
                      </a:r>
                      <a:r>
                        <a:rPr lang="en-IE" b="0" i="0" u="none" strike="noStrike" dirty="0">
                          <a:solidFill>
                            <a:schemeClr val="tx1"/>
                          </a:solidFill>
                          <a:effectLst/>
                          <a:latin typeface="Google Sans"/>
                        </a:rPr>
                        <a:t>, translating languages, writing different kinds of creative content, and answering questions in an informative way. These models are trained on massive datasets of text and code, allowing them to learn complex patterns and relationships in language.</a:t>
                      </a:r>
                    </a:p>
                  </a:txBody>
                  <a:tcPr/>
                </a:tc>
                <a:extLst>
                  <a:ext uri="{0D108BD9-81ED-4DB2-BD59-A6C34878D82A}">
                    <a16:rowId xmlns:a16="http://schemas.microsoft.com/office/drawing/2014/main" val="600165759"/>
                  </a:ext>
                </a:extLst>
              </a:tr>
              <a:tr h="1232547">
                <a:tc>
                  <a:txBody>
                    <a:bodyPr/>
                    <a:lstStyle/>
                    <a:p>
                      <a:r>
                        <a:rPr lang="en-IE" b="0" i="0" u="none" strike="noStrike" dirty="0">
                          <a:solidFill>
                            <a:schemeClr val="tx1"/>
                          </a:solidFill>
                          <a:effectLst/>
                          <a:highlight>
                            <a:srgbClr val="FFFF00"/>
                          </a:highlight>
                          <a:latin typeface="Google Sans"/>
                        </a:rPr>
                        <a:t>Computer Vision: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AI-powered computer vision systems have become increasingly sophisticated, enabling </a:t>
                      </a:r>
                      <a:r>
                        <a:rPr lang="en-IE" b="0" i="0" u="none" strike="noStrike" dirty="0">
                          <a:solidFill>
                            <a:schemeClr val="tx1"/>
                          </a:solidFill>
                          <a:effectLst/>
                          <a:highlight>
                            <a:srgbClr val="FFFF00"/>
                          </a:highlight>
                          <a:latin typeface="Google Sans"/>
                        </a:rPr>
                        <a:t>machines to perceive and interpret the visual world </a:t>
                      </a:r>
                      <a:r>
                        <a:rPr lang="en-IE" b="0" i="0" u="none" strike="noStrike" dirty="0">
                          <a:solidFill>
                            <a:schemeClr val="tx1"/>
                          </a:solidFill>
                          <a:effectLst/>
                          <a:latin typeface="Google Sans"/>
                        </a:rPr>
                        <a:t>with remarkable accuracy. This progress has led to advancements in object detection, image recognition, facial recognition, and autonomous vehicles.</a:t>
                      </a:r>
                    </a:p>
                  </a:txBody>
                  <a:tcPr/>
                </a:tc>
                <a:extLst>
                  <a:ext uri="{0D108BD9-81ED-4DB2-BD59-A6C34878D82A}">
                    <a16:rowId xmlns:a16="http://schemas.microsoft.com/office/drawing/2014/main" val="2850461277"/>
                  </a:ext>
                </a:extLst>
              </a:tr>
              <a:tr h="984085">
                <a:tc>
                  <a:txBody>
                    <a:bodyPr/>
                    <a:lstStyle/>
                    <a:p>
                      <a:r>
                        <a:rPr lang="en-IE" b="0" i="0" u="none" strike="noStrike" dirty="0">
                          <a:solidFill>
                            <a:schemeClr val="tx1"/>
                          </a:solidFill>
                          <a:effectLst/>
                          <a:highlight>
                            <a:srgbClr val="FFFF00"/>
                          </a:highlight>
                          <a:latin typeface="Google Sans"/>
                        </a:rPr>
                        <a:t>Reinforcement Learning (RL):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RL algorithms are becoming more powerful and versatile, enabling agents to </a:t>
                      </a:r>
                      <a:r>
                        <a:rPr lang="en-IE" b="0" i="0" u="none" strike="noStrike" dirty="0">
                          <a:solidFill>
                            <a:schemeClr val="tx1"/>
                          </a:solidFill>
                          <a:effectLst/>
                          <a:highlight>
                            <a:srgbClr val="FFFF00"/>
                          </a:highlight>
                          <a:latin typeface="Google Sans"/>
                        </a:rPr>
                        <a:t>learn complex tasks through trial and error.</a:t>
                      </a:r>
                      <a:r>
                        <a:rPr lang="en-IE" b="0" i="0" u="none" strike="noStrike" dirty="0">
                          <a:solidFill>
                            <a:schemeClr val="tx1"/>
                          </a:solidFill>
                          <a:effectLst/>
                          <a:latin typeface="Google Sans"/>
                        </a:rPr>
                        <a:t> This has opened up new possibilities for AI applications in robotics, game playing, resource management, and drug discovery.</a:t>
                      </a:r>
                    </a:p>
                  </a:txBody>
                  <a:tcPr/>
                </a:tc>
                <a:extLst>
                  <a:ext uri="{0D108BD9-81ED-4DB2-BD59-A6C34878D82A}">
                    <a16:rowId xmlns:a16="http://schemas.microsoft.com/office/drawing/2014/main" val="3253866865"/>
                  </a:ext>
                </a:extLst>
              </a:tr>
              <a:tr h="977486">
                <a:tc>
                  <a:txBody>
                    <a:bodyPr/>
                    <a:lstStyle/>
                    <a:p>
                      <a:r>
                        <a:rPr lang="en-IE" b="0" i="0" u="none" strike="noStrike" dirty="0">
                          <a:solidFill>
                            <a:schemeClr val="tx1"/>
                          </a:solidFill>
                          <a:effectLst/>
                          <a:highlight>
                            <a:srgbClr val="FFFF00"/>
                          </a:highlight>
                          <a:latin typeface="Google Sans"/>
                        </a:rPr>
                        <a:t>Explainable AI (XAI): </a:t>
                      </a:r>
                      <a:endParaRPr lang="en-US" dirty="0">
                        <a:highlight>
                          <a:srgbClr val="FFFF00"/>
                        </a:highligh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Researchers are making progress in developing XAI techniques that make AI models more </a:t>
                      </a:r>
                      <a:r>
                        <a:rPr lang="en-IE" b="0" i="0" u="none" strike="noStrike" dirty="0">
                          <a:solidFill>
                            <a:schemeClr val="tx1"/>
                          </a:solidFill>
                          <a:effectLst/>
                          <a:highlight>
                            <a:srgbClr val="FFFF00"/>
                          </a:highlight>
                          <a:latin typeface="Google Sans"/>
                        </a:rPr>
                        <a:t>transparent and understandable</a:t>
                      </a:r>
                      <a:r>
                        <a:rPr lang="en-IE" b="0" i="0" u="none" strike="noStrike" dirty="0">
                          <a:solidFill>
                            <a:schemeClr val="tx1"/>
                          </a:solidFill>
                          <a:effectLst/>
                          <a:latin typeface="Google Sans"/>
                        </a:rPr>
                        <a:t>. This is crucial for building trust in AI systems and ensuring that they are unbiased and fair.</a:t>
                      </a:r>
                    </a:p>
                  </a:txBody>
                  <a:tcPr/>
                </a:tc>
                <a:extLst>
                  <a:ext uri="{0D108BD9-81ED-4DB2-BD59-A6C34878D82A}">
                    <a16:rowId xmlns:a16="http://schemas.microsoft.com/office/drawing/2014/main" val="225709326"/>
                  </a:ext>
                </a:extLst>
              </a:tr>
              <a:tr h="1203511">
                <a:tc>
                  <a:txBody>
                    <a:bodyPr/>
                    <a:lstStyle/>
                    <a:p>
                      <a:r>
                        <a:rPr lang="en-IE" b="0" i="0" u="none" strike="noStrike" dirty="0">
                          <a:solidFill>
                            <a:schemeClr val="tx1"/>
                          </a:solidFill>
                          <a:effectLst/>
                          <a:highlight>
                            <a:srgbClr val="FFFF00"/>
                          </a:highlight>
                          <a:latin typeface="Google Sans"/>
                        </a:rPr>
                        <a:t>AI for Healthcare: </a:t>
                      </a:r>
                      <a:endParaRPr lang="en-US" dirty="0">
                        <a:highlight>
                          <a:srgbClr val="FFFF00"/>
                        </a:highligh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AI is transforming healthcare by assisting with </a:t>
                      </a:r>
                      <a:r>
                        <a:rPr lang="en-IE" b="0" i="0" u="none" strike="noStrike" dirty="0">
                          <a:solidFill>
                            <a:schemeClr val="tx1"/>
                          </a:solidFill>
                          <a:effectLst/>
                          <a:highlight>
                            <a:srgbClr val="FFFF00"/>
                          </a:highlight>
                          <a:latin typeface="Google Sans"/>
                        </a:rPr>
                        <a:t>medical diagnosis, treatment planning, drug discovery, and personalized medicine</a:t>
                      </a:r>
                      <a:r>
                        <a:rPr lang="en-IE" b="0" i="0" u="none" strike="noStrike" dirty="0">
                          <a:solidFill>
                            <a:schemeClr val="tx1"/>
                          </a:solidFill>
                          <a:effectLst/>
                          <a:latin typeface="Google Sans"/>
                        </a:rPr>
                        <a:t>. AI-powered systems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medical images, patient data, and genetic information to provide insights that improve patient care.</a:t>
                      </a:r>
                    </a:p>
                  </a:txBody>
                  <a:tcPr/>
                </a:tc>
                <a:extLst>
                  <a:ext uri="{0D108BD9-81ED-4DB2-BD59-A6C34878D82A}">
                    <a16:rowId xmlns:a16="http://schemas.microsoft.com/office/drawing/2014/main" val="2510042948"/>
                  </a:ext>
                </a:extLst>
              </a:tr>
              <a:tr h="911178">
                <a:tc>
                  <a:txBody>
                    <a:bodyPr/>
                    <a:lstStyle/>
                    <a:p>
                      <a:r>
                        <a:rPr lang="en-IE" b="0" i="0" u="none" strike="noStrike" dirty="0">
                          <a:solidFill>
                            <a:schemeClr val="tx1"/>
                          </a:solidFill>
                          <a:effectLst/>
                          <a:highlight>
                            <a:srgbClr val="FFFF00"/>
                          </a:highlight>
                          <a:latin typeface="Google Sans"/>
                        </a:rPr>
                        <a:t>AI for Climate Change: </a:t>
                      </a:r>
                      <a:endParaRPr lang="en-US" dirty="0">
                        <a:highlight>
                          <a:srgbClr val="FFFF00"/>
                        </a:highligh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AI is being used to address climate change challenges, such as optimizing energy use, </a:t>
                      </a:r>
                      <a:r>
                        <a:rPr lang="en-IE" b="0" i="0" u="none" strike="noStrike" dirty="0">
                          <a:solidFill>
                            <a:schemeClr val="tx1"/>
                          </a:solidFill>
                          <a:effectLst/>
                          <a:highlight>
                            <a:srgbClr val="FFFF00"/>
                          </a:highlight>
                          <a:latin typeface="Google Sans"/>
                        </a:rPr>
                        <a:t>predicting extreme weather events</a:t>
                      </a:r>
                      <a:r>
                        <a:rPr lang="en-IE" b="0" i="0" u="none" strike="noStrike" dirty="0">
                          <a:solidFill>
                            <a:schemeClr val="tx1"/>
                          </a:solidFill>
                          <a:effectLst/>
                          <a:latin typeface="Google Sans"/>
                        </a:rPr>
                        <a:t>, and developing sustainable solutions for agriculture and transportation.</a:t>
                      </a:r>
                    </a:p>
                  </a:txBody>
                  <a:tcPr/>
                </a:tc>
                <a:extLst>
                  <a:ext uri="{0D108BD9-81ED-4DB2-BD59-A6C34878D82A}">
                    <a16:rowId xmlns:a16="http://schemas.microsoft.com/office/drawing/2014/main" val="589949326"/>
                  </a:ext>
                </a:extLst>
              </a:tr>
              <a:tr h="615805">
                <a:tc>
                  <a:txBody>
                    <a:bodyPr/>
                    <a:lstStyle/>
                    <a:p>
                      <a:r>
                        <a:rPr lang="en-IE" b="0" i="0" u="none" strike="noStrike" dirty="0">
                          <a:solidFill>
                            <a:schemeClr val="tx1"/>
                          </a:solidFill>
                          <a:effectLst/>
                          <a:highlight>
                            <a:srgbClr val="FFFF00"/>
                          </a:highlight>
                          <a:latin typeface="Google Sans"/>
                        </a:rPr>
                        <a:t>AI for Education: </a:t>
                      </a:r>
                      <a:endParaRPr lang="en-US" dirty="0">
                        <a:highlight>
                          <a:srgbClr val="FFFF00"/>
                        </a:highligh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AI is personalized learning experiences for individual students, providing adaptive instruction, </a:t>
                      </a:r>
                      <a:r>
                        <a:rPr lang="en-IE" b="0" i="0" u="none" strike="noStrike" dirty="0">
                          <a:solidFill>
                            <a:schemeClr val="tx1"/>
                          </a:solidFill>
                          <a:effectLst/>
                          <a:highlight>
                            <a:srgbClr val="FFFF00"/>
                          </a:highlight>
                          <a:latin typeface="Google Sans"/>
                        </a:rPr>
                        <a:t>intelligent tutoring systems</a:t>
                      </a:r>
                      <a:r>
                        <a:rPr lang="en-IE" b="0" i="0" u="none" strike="noStrike" dirty="0">
                          <a:solidFill>
                            <a:schemeClr val="tx1"/>
                          </a:solidFill>
                          <a:effectLst/>
                          <a:latin typeface="Google Sans"/>
                        </a:rPr>
                        <a:t>, and automated assessment tools.</a:t>
                      </a:r>
                    </a:p>
                  </a:txBody>
                  <a:tcPr/>
                </a:tc>
                <a:extLst>
                  <a:ext uri="{0D108BD9-81ED-4DB2-BD59-A6C34878D82A}">
                    <a16:rowId xmlns:a16="http://schemas.microsoft.com/office/drawing/2014/main" val="1550845446"/>
                  </a:ext>
                </a:extLst>
              </a:tr>
              <a:tr h="947509">
                <a:tc>
                  <a:txBody>
                    <a:bodyPr/>
                    <a:lstStyle/>
                    <a:p>
                      <a:r>
                        <a:rPr lang="en-IE" b="0" i="0" u="none" strike="noStrike" dirty="0">
                          <a:solidFill>
                            <a:schemeClr val="tx1"/>
                          </a:solidFill>
                          <a:effectLst/>
                          <a:highlight>
                            <a:srgbClr val="FFFF00"/>
                          </a:highlight>
                          <a:latin typeface="Google Sans"/>
                        </a:rPr>
                        <a:t>AI for Retail: </a:t>
                      </a:r>
                      <a:endParaRPr lang="en-US" dirty="0">
                        <a:highlight>
                          <a:srgbClr val="FFFF00"/>
                        </a:highligh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0" i="0" u="none" strike="noStrike" dirty="0">
                          <a:solidFill>
                            <a:schemeClr val="tx1"/>
                          </a:solidFill>
                          <a:effectLst/>
                          <a:latin typeface="Google Sans"/>
                        </a:rPr>
                        <a:t>AI is enhancing retail experiences by providing </a:t>
                      </a:r>
                      <a:r>
                        <a:rPr lang="en-IE" b="0" i="0" u="none" strike="noStrike" dirty="0">
                          <a:solidFill>
                            <a:schemeClr val="tx1"/>
                          </a:solidFill>
                          <a:effectLst/>
                          <a:highlight>
                            <a:srgbClr val="FFFF00"/>
                          </a:highlight>
                          <a:latin typeface="Google Sans"/>
                        </a:rPr>
                        <a:t>personalized product recommendations</a:t>
                      </a:r>
                      <a:r>
                        <a:rPr lang="en-IE" b="0" i="0" u="none" strike="noStrike" dirty="0">
                          <a:solidFill>
                            <a:schemeClr val="tx1"/>
                          </a:solidFill>
                          <a:effectLst/>
                          <a:latin typeface="Google Sans"/>
                        </a:rPr>
                        <a:t>, optimizing inventory management, and improving customer service through chatbots and virtual assistants.</a:t>
                      </a:r>
                    </a:p>
                  </a:txBody>
                  <a:tcPr/>
                </a:tc>
                <a:extLst>
                  <a:ext uri="{0D108BD9-81ED-4DB2-BD59-A6C34878D82A}">
                    <a16:rowId xmlns:a16="http://schemas.microsoft.com/office/drawing/2014/main" val="253772298"/>
                  </a:ext>
                </a:extLst>
              </a:tr>
            </a:tbl>
          </a:graphicData>
        </a:graphic>
      </p:graphicFrame>
    </p:spTree>
    <p:extLst>
      <p:ext uri="{BB962C8B-B14F-4D97-AF65-F5344CB8AC3E}">
        <p14:creationId xmlns:p14="http://schemas.microsoft.com/office/powerpoint/2010/main" val="356097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87B8-D48E-291B-AFEE-4A3096C68B75}"/>
              </a:ext>
            </a:extLst>
          </p:cNvPr>
          <p:cNvSpPr>
            <a:spLocks noGrp="1"/>
          </p:cNvSpPr>
          <p:nvPr>
            <p:ph type="title"/>
          </p:nvPr>
        </p:nvSpPr>
        <p:spPr/>
        <p:txBody>
          <a:bodyPr/>
          <a:lstStyle/>
          <a:p>
            <a:r>
              <a:rPr lang="en-US" dirty="0"/>
              <a:t>Large Language Models, LLM</a:t>
            </a:r>
          </a:p>
        </p:txBody>
      </p:sp>
      <p:sp>
        <p:nvSpPr>
          <p:cNvPr id="3" name="Content Placeholder 2">
            <a:extLst>
              <a:ext uri="{FF2B5EF4-FFF2-40B4-BE49-F238E27FC236}">
                <a16:creationId xmlns:a16="http://schemas.microsoft.com/office/drawing/2014/main" id="{51B5F4C4-DEC7-5C41-8C03-65F7643F03FC}"/>
              </a:ext>
            </a:extLst>
          </p:cNvPr>
          <p:cNvSpPr>
            <a:spLocks noGrp="1"/>
          </p:cNvSpPr>
          <p:nvPr>
            <p:ph sz="half" idx="1"/>
          </p:nvPr>
        </p:nvSpPr>
        <p:spPr>
          <a:xfrm>
            <a:off x="588579" y="2196662"/>
            <a:ext cx="11077904" cy="4330262"/>
          </a:xfrm>
        </p:spPr>
        <p:txBody>
          <a:bodyPr>
            <a:normAutofit/>
          </a:bodyPr>
          <a:lstStyle/>
          <a:p>
            <a:r>
              <a:rPr lang="en-IE" b="0" i="0" u="none" strike="noStrike" dirty="0">
                <a:solidFill>
                  <a:schemeClr val="tx1"/>
                </a:solidFill>
                <a:effectLst/>
                <a:latin typeface="Google Sans"/>
              </a:rPr>
              <a:t>Large language models (LLMs) are a powerful type of artificial intelligence (AI) that have revolutionized natural language processing (NLP). These models are trained on massive datasets of text and code, allowing them to learn complex patterns and relationships in language. </a:t>
            </a:r>
          </a:p>
          <a:p>
            <a:r>
              <a:rPr lang="en-IE" b="0" i="0" u="none" strike="noStrike" dirty="0">
                <a:solidFill>
                  <a:schemeClr val="tx1"/>
                </a:solidFill>
                <a:effectLst/>
                <a:latin typeface="Google Sans"/>
              </a:rPr>
              <a:t>LLMs can generate human-quality text, translate languages, write different kinds of creative content, and answer questions in an informative way.</a:t>
            </a:r>
          </a:p>
          <a:p>
            <a:pPr algn="l"/>
            <a:r>
              <a:rPr lang="en-IE" b="0" i="0" u="none" strike="noStrike" dirty="0">
                <a:solidFill>
                  <a:schemeClr val="tx1"/>
                </a:solidFill>
                <a:effectLst/>
                <a:latin typeface="Google Sans"/>
              </a:rPr>
              <a:t>Characteristics of LLMs: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Large Size</a:t>
            </a:r>
            <a:r>
              <a:rPr lang="en-IE" b="0" i="0" u="none" strike="noStrike" dirty="0">
                <a:solidFill>
                  <a:schemeClr val="tx1"/>
                </a:solidFill>
                <a:effectLst/>
                <a:latin typeface="Google Sans"/>
              </a:rPr>
              <a:t>: LLMs are trained on massive amounts of data, typically containing billions or trillions of words. This allows them to learn a rich representation of human language.</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Neural Network Architecture</a:t>
            </a:r>
            <a:r>
              <a:rPr lang="en-IE" b="0" i="0" u="none" strike="noStrike" dirty="0">
                <a:solidFill>
                  <a:schemeClr val="tx1"/>
                </a:solidFill>
                <a:effectLst/>
                <a:latin typeface="Google Sans"/>
              </a:rPr>
              <a:t>: LLMs typically use a type of neural network called a transformer, which is well-suited for processing long sequences of text.</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Self-Supervised Learning</a:t>
            </a:r>
            <a:r>
              <a:rPr lang="en-IE" b="0" i="0" u="none" strike="noStrike" dirty="0">
                <a:solidFill>
                  <a:schemeClr val="tx1"/>
                </a:solidFill>
                <a:effectLst/>
                <a:latin typeface="Google Sans"/>
              </a:rPr>
              <a:t>: Many LLMs are trained using self-supervised learning techniques, which means that they do not require explicit labels or instructions. Instead, they learn by predicting the next word in a sequence or by reconstructing a corrupted sentence.</a:t>
            </a:r>
          </a:p>
          <a:p>
            <a:endParaRPr lang="en-US" dirty="0">
              <a:solidFill>
                <a:schemeClr val="tx1"/>
              </a:solidFill>
            </a:endParaRPr>
          </a:p>
        </p:txBody>
      </p:sp>
    </p:spTree>
    <p:extLst>
      <p:ext uri="{BB962C8B-B14F-4D97-AF65-F5344CB8AC3E}">
        <p14:creationId xmlns:p14="http://schemas.microsoft.com/office/powerpoint/2010/main" val="1972332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2AE7-3BDF-4782-28C7-DA81F545D55B}"/>
              </a:ext>
            </a:extLst>
          </p:cNvPr>
          <p:cNvSpPr>
            <a:spLocks noGrp="1"/>
          </p:cNvSpPr>
          <p:nvPr>
            <p:ph type="title"/>
          </p:nvPr>
        </p:nvSpPr>
        <p:spPr/>
        <p:txBody>
          <a:bodyPr/>
          <a:lstStyle/>
          <a:p>
            <a:r>
              <a:rPr lang="en-US" dirty="0"/>
              <a:t>LLMs Application</a:t>
            </a:r>
          </a:p>
        </p:txBody>
      </p:sp>
      <p:sp>
        <p:nvSpPr>
          <p:cNvPr id="3" name="Content Placeholder 2">
            <a:extLst>
              <a:ext uri="{FF2B5EF4-FFF2-40B4-BE49-F238E27FC236}">
                <a16:creationId xmlns:a16="http://schemas.microsoft.com/office/drawing/2014/main" id="{0DF94871-3FCB-1402-BD6C-2BC537410923}"/>
              </a:ext>
            </a:extLst>
          </p:cNvPr>
          <p:cNvSpPr>
            <a:spLocks noGrp="1"/>
          </p:cNvSpPr>
          <p:nvPr>
            <p:ph sz="half" idx="1"/>
          </p:nvPr>
        </p:nvSpPr>
        <p:spPr>
          <a:xfrm>
            <a:off x="546538" y="2249214"/>
            <a:ext cx="5433574" cy="3770587"/>
          </a:xfrm>
        </p:spPr>
        <p:txBody>
          <a:bodyPr>
            <a:normAutofit fontScale="85000" lnSpcReduction="20000"/>
          </a:bodyPr>
          <a:lstStyle/>
          <a:p>
            <a:pPr algn="l"/>
            <a:r>
              <a:rPr lang="en-IE" b="0" i="0" u="none" strike="noStrike" dirty="0">
                <a:solidFill>
                  <a:schemeClr val="tx1"/>
                </a:solidFill>
                <a:effectLst/>
                <a:latin typeface="Google Sans"/>
              </a:rPr>
              <a:t>LLMs have a wide range of applications, including:</a:t>
            </a:r>
          </a:p>
          <a:p>
            <a:pPr algn="l">
              <a:buFont typeface="Arial" panose="020B0604020202020204" pitchFamily="34" charset="0"/>
              <a:buChar char="•"/>
            </a:pPr>
            <a:r>
              <a:rPr lang="en-IE" b="0" i="0" u="none" strike="noStrike" dirty="0">
                <a:solidFill>
                  <a:schemeClr val="tx1"/>
                </a:solidFill>
                <a:effectLst/>
                <a:latin typeface="Google Sans"/>
              </a:rPr>
              <a:t>Natural Language Generation (NLG): LLMs can </a:t>
            </a:r>
            <a:r>
              <a:rPr lang="en-IE" b="0" i="0" u="none" strike="noStrike" dirty="0">
                <a:solidFill>
                  <a:schemeClr val="tx1"/>
                </a:solidFill>
                <a:effectLst/>
                <a:highlight>
                  <a:srgbClr val="FFFF00"/>
                </a:highlight>
                <a:latin typeface="Google Sans"/>
              </a:rPr>
              <a:t>generate human-quality text,</a:t>
            </a:r>
            <a:r>
              <a:rPr lang="en-IE" b="0" i="0" u="none" strike="noStrike" dirty="0">
                <a:solidFill>
                  <a:schemeClr val="tx1"/>
                </a:solidFill>
                <a:effectLst/>
                <a:latin typeface="Google Sans"/>
              </a:rPr>
              <a:t> such as news articles, poems, code, scripts, musical pieces, email, letters, etc.</a:t>
            </a:r>
          </a:p>
          <a:p>
            <a:pPr algn="l">
              <a:buFont typeface="Arial" panose="020B0604020202020204" pitchFamily="34" charset="0"/>
              <a:buChar char="•"/>
            </a:pPr>
            <a:r>
              <a:rPr lang="en-IE" b="0" i="0" u="none" strike="noStrike" dirty="0">
                <a:solidFill>
                  <a:schemeClr val="tx1"/>
                </a:solidFill>
                <a:effectLst/>
                <a:latin typeface="Google Sans"/>
              </a:rPr>
              <a:t>Machine Translation (MT): LLMs can </a:t>
            </a:r>
            <a:r>
              <a:rPr lang="en-IE" b="0" i="0" u="none" strike="noStrike" dirty="0">
                <a:solidFill>
                  <a:schemeClr val="tx1"/>
                </a:solidFill>
                <a:effectLst/>
                <a:highlight>
                  <a:srgbClr val="FFFF00"/>
                </a:highlight>
                <a:latin typeface="Google Sans"/>
              </a:rPr>
              <a:t>translate languages </a:t>
            </a:r>
            <a:r>
              <a:rPr lang="en-IE" b="0" i="0" u="none" strike="noStrike" dirty="0">
                <a:solidFill>
                  <a:schemeClr val="tx1"/>
                </a:solidFill>
                <a:effectLst/>
                <a:latin typeface="Google Sans"/>
              </a:rPr>
              <a:t>more accurately than traditional MT methods, especially for complex or nuanced language.</a:t>
            </a:r>
          </a:p>
          <a:p>
            <a:pPr algn="l">
              <a:buFont typeface="Arial" panose="020B0604020202020204" pitchFamily="34" charset="0"/>
              <a:buChar char="•"/>
            </a:pPr>
            <a:r>
              <a:rPr lang="en-IE" b="0" i="0" u="none" strike="noStrike" dirty="0">
                <a:solidFill>
                  <a:schemeClr val="tx1"/>
                </a:solidFill>
                <a:effectLst/>
                <a:latin typeface="Google Sans"/>
              </a:rPr>
              <a:t>Question Answering (QA): LLMs can </a:t>
            </a:r>
            <a:r>
              <a:rPr lang="en-IE" b="0" i="0" u="none" strike="noStrike" dirty="0">
                <a:solidFill>
                  <a:schemeClr val="tx1"/>
                </a:solidFill>
                <a:effectLst/>
                <a:highlight>
                  <a:srgbClr val="FFFF00"/>
                </a:highlight>
                <a:latin typeface="Google Sans"/>
              </a:rPr>
              <a:t>answer questions in an informative way</a:t>
            </a:r>
            <a:r>
              <a:rPr lang="en-IE" b="0" i="0" u="none" strike="noStrike" dirty="0">
                <a:solidFill>
                  <a:schemeClr val="tx1"/>
                </a:solidFill>
                <a:effectLst/>
                <a:latin typeface="Google Sans"/>
              </a:rPr>
              <a:t>, even if they are open ended, challenging, or strange.</a:t>
            </a:r>
          </a:p>
          <a:p>
            <a:pPr algn="l">
              <a:buFont typeface="Arial" panose="020B0604020202020204" pitchFamily="34" charset="0"/>
              <a:buChar char="•"/>
            </a:pPr>
            <a:r>
              <a:rPr lang="en-IE" b="0" i="0" u="none" strike="noStrike" dirty="0">
                <a:solidFill>
                  <a:schemeClr val="tx1"/>
                </a:solidFill>
                <a:effectLst/>
                <a:latin typeface="Google Sans"/>
              </a:rPr>
              <a:t>Chatbots: LLMs can be used </a:t>
            </a:r>
            <a:r>
              <a:rPr lang="en-IE" b="0" i="0" u="none" strike="noStrike" dirty="0">
                <a:solidFill>
                  <a:schemeClr val="tx1"/>
                </a:solidFill>
                <a:effectLst/>
                <a:highlight>
                  <a:srgbClr val="FFFF00"/>
                </a:highlight>
                <a:latin typeface="Google Sans"/>
              </a:rPr>
              <a:t>to create chatbots </a:t>
            </a:r>
            <a:r>
              <a:rPr lang="en-IE" b="0" i="0" u="none" strike="noStrike" dirty="0">
                <a:solidFill>
                  <a:schemeClr val="tx1"/>
                </a:solidFill>
                <a:effectLst/>
                <a:latin typeface="Google Sans"/>
              </a:rPr>
              <a:t>that can hold conversations with humans in a natural way.</a:t>
            </a:r>
          </a:p>
          <a:p>
            <a:pPr algn="l">
              <a:buFont typeface="Arial" panose="020B0604020202020204" pitchFamily="34" charset="0"/>
              <a:buChar char="•"/>
            </a:pPr>
            <a:r>
              <a:rPr lang="en-IE" b="0" i="0" u="none" strike="noStrike" dirty="0">
                <a:solidFill>
                  <a:schemeClr val="tx1"/>
                </a:solidFill>
                <a:effectLst/>
                <a:latin typeface="Google Sans"/>
              </a:rPr>
              <a:t>Creative Writing: LLMs can be used </a:t>
            </a:r>
            <a:r>
              <a:rPr lang="en-IE" b="0" i="0" u="none" strike="noStrike" dirty="0">
                <a:solidFill>
                  <a:schemeClr val="tx1"/>
                </a:solidFill>
                <a:effectLst/>
                <a:highlight>
                  <a:srgbClr val="FFFF00"/>
                </a:highlight>
                <a:latin typeface="Google Sans"/>
              </a:rPr>
              <a:t>to generate different kinds of creative content,</a:t>
            </a:r>
            <a:r>
              <a:rPr lang="en-IE" b="0" i="0" u="none" strike="noStrike" dirty="0">
                <a:solidFill>
                  <a:schemeClr val="tx1"/>
                </a:solidFill>
                <a:effectLst/>
                <a:latin typeface="Google Sans"/>
              </a:rPr>
              <a:t> such as poems, code, scripts, musical pieces, email, letters, etc.</a:t>
            </a:r>
          </a:p>
          <a:p>
            <a:endParaRPr lang="en-US" dirty="0"/>
          </a:p>
        </p:txBody>
      </p:sp>
      <p:sp>
        <p:nvSpPr>
          <p:cNvPr id="4" name="Content Placeholder 3">
            <a:extLst>
              <a:ext uri="{FF2B5EF4-FFF2-40B4-BE49-F238E27FC236}">
                <a16:creationId xmlns:a16="http://schemas.microsoft.com/office/drawing/2014/main" id="{EBFCFEB2-0FC0-6DBF-953D-D0C27E868A9E}"/>
              </a:ext>
            </a:extLst>
          </p:cNvPr>
          <p:cNvSpPr>
            <a:spLocks noGrp="1"/>
          </p:cNvSpPr>
          <p:nvPr>
            <p:ph sz="half" idx="2"/>
          </p:nvPr>
        </p:nvSpPr>
        <p:spPr>
          <a:xfrm>
            <a:off x="6208712" y="2603499"/>
            <a:ext cx="5433574" cy="3576583"/>
          </a:xfrm>
        </p:spPr>
        <p:txBody>
          <a:bodyPr>
            <a:normAutofit fontScale="85000" lnSpcReduction="20000"/>
          </a:bodyPr>
          <a:lstStyle/>
          <a:p>
            <a:pPr algn="l"/>
            <a:r>
              <a:rPr lang="en-IE" b="0" i="0" u="none" strike="noStrike" dirty="0">
                <a:solidFill>
                  <a:schemeClr val="tx1"/>
                </a:solidFill>
                <a:effectLst/>
                <a:latin typeface="Google Sans"/>
              </a:rPr>
              <a:t>Limitations of LLMs:</a:t>
            </a:r>
          </a:p>
          <a:p>
            <a:pPr algn="l">
              <a:buFont typeface="Arial" panose="020B0604020202020204" pitchFamily="34" charset="0"/>
              <a:buChar char="•"/>
            </a:pPr>
            <a:r>
              <a:rPr lang="en-IE" b="0" i="0" u="none" strike="noStrike" dirty="0">
                <a:solidFill>
                  <a:schemeClr val="tx1"/>
                </a:solidFill>
                <a:effectLst/>
                <a:latin typeface="Google Sans"/>
              </a:rPr>
              <a:t>Bias: LLMs can reflect the biases of the data on which they are trained. This can lead to biased or discriminatory outputs.</a:t>
            </a:r>
          </a:p>
          <a:p>
            <a:pPr algn="l">
              <a:buFont typeface="Arial" panose="020B0604020202020204" pitchFamily="34" charset="0"/>
              <a:buChar char="•"/>
            </a:pPr>
            <a:r>
              <a:rPr lang="en-IE" b="0" i="0" u="none" strike="noStrike" dirty="0" err="1">
                <a:solidFill>
                  <a:schemeClr val="tx1"/>
                </a:solidFill>
                <a:effectLst/>
                <a:latin typeface="Google Sans"/>
              </a:rPr>
              <a:t>Explainability</a:t>
            </a:r>
            <a:r>
              <a:rPr lang="en-IE" b="0" i="0" u="none" strike="noStrike" dirty="0">
                <a:solidFill>
                  <a:schemeClr val="tx1"/>
                </a:solidFill>
                <a:effectLst/>
                <a:latin typeface="Google Sans"/>
              </a:rPr>
              <a:t>: LLMs can be difficult to explain, which can make it difficult to trust their outputs.</a:t>
            </a:r>
          </a:p>
          <a:p>
            <a:pPr algn="l">
              <a:buFont typeface="Arial" panose="020B0604020202020204" pitchFamily="34" charset="0"/>
              <a:buChar char="•"/>
            </a:pPr>
            <a:r>
              <a:rPr lang="en-IE" b="0" i="0" u="none" strike="noStrike" dirty="0">
                <a:solidFill>
                  <a:schemeClr val="tx1"/>
                </a:solidFill>
                <a:effectLst/>
                <a:latin typeface="Google Sans"/>
              </a:rPr>
              <a:t>Sample Efficiency: LLMs can require a large amount of data to train, which can be expensive and time-consuming.</a:t>
            </a:r>
          </a:p>
          <a:p>
            <a:br>
              <a:rPr lang="en-IE" dirty="0"/>
            </a:br>
            <a:endParaRPr lang="en-US" dirty="0"/>
          </a:p>
        </p:txBody>
      </p:sp>
    </p:spTree>
    <p:extLst>
      <p:ext uri="{BB962C8B-B14F-4D97-AF65-F5344CB8AC3E}">
        <p14:creationId xmlns:p14="http://schemas.microsoft.com/office/powerpoint/2010/main" val="215126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76290-18B2-5879-D65E-B75D4C296CB1}"/>
              </a:ext>
            </a:extLst>
          </p:cNvPr>
          <p:cNvSpPr>
            <a:spLocks noGrp="1"/>
          </p:cNvSpPr>
          <p:nvPr>
            <p:ph type="title"/>
          </p:nvPr>
        </p:nvSpPr>
        <p:spPr>
          <a:xfrm>
            <a:off x="736271" y="973668"/>
            <a:ext cx="10307782" cy="706964"/>
          </a:xfrm>
        </p:spPr>
        <p:txBody>
          <a:bodyPr/>
          <a:lstStyle/>
          <a:p>
            <a:r>
              <a:rPr lang="en-US" dirty="0"/>
              <a:t>LLM DEMO – CORVINUS UNIVERSITY POEM</a:t>
            </a:r>
          </a:p>
        </p:txBody>
      </p:sp>
      <p:pic>
        <p:nvPicPr>
          <p:cNvPr id="7" name="Content Placeholder 6">
            <a:extLst>
              <a:ext uri="{FF2B5EF4-FFF2-40B4-BE49-F238E27FC236}">
                <a16:creationId xmlns:a16="http://schemas.microsoft.com/office/drawing/2014/main" id="{00E2A210-6FF8-69EB-302F-F207E2B3D293}"/>
              </a:ext>
            </a:extLst>
          </p:cNvPr>
          <p:cNvPicPr>
            <a:picLocks noGrp="1" noChangeAspect="1"/>
          </p:cNvPicPr>
          <p:nvPr>
            <p:ph sz="half" idx="1"/>
          </p:nvPr>
        </p:nvPicPr>
        <p:blipFill>
          <a:blip r:embed="rId2"/>
          <a:stretch>
            <a:fillRect/>
          </a:stretch>
        </p:blipFill>
        <p:spPr>
          <a:xfrm>
            <a:off x="1405082" y="2369394"/>
            <a:ext cx="8716379" cy="3905820"/>
          </a:xfrm>
          <a:prstGeom prst="rect">
            <a:avLst/>
          </a:prstGeom>
        </p:spPr>
      </p:pic>
    </p:spTree>
    <p:extLst>
      <p:ext uri="{BB962C8B-B14F-4D97-AF65-F5344CB8AC3E}">
        <p14:creationId xmlns:p14="http://schemas.microsoft.com/office/powerpoint/2010/main" val="158157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857A-3359-788E-55CF-F4FBB5F87FFE}"/>
              </a:ext>
            </a:extLst>
          </p:cNvPr>
          <p:cNvSpPr>
            <a:spLocks noGrp="1"/>
          </p:cNvSpPr>
          <p:nvPr>
            <p:ph type="title"/>
          </p:nvPr>
        </p:nvSpPr>
        <p:spPr>
          <a:xfrm>
            <a:off x="1154953" y="973668"/>
            <a:ext cx="8761413" cy="706964"/>
          </a:xfrm>
        </p:spPr>
        <p:txBody>
          <a:bodyPr anchor="ctr">
            <a:normAutofit/>
          </a:bodyPr>
          <a:lstStyle/>
          <a:p>
            <a:r>
              <a:rPr lang="en-IE" b="0" i="0" u="none" strike="noStrike">
                <a:effectLst/>
              </a:rPr>
              <a:t>AI in Healthcare</a:t>
            </a:r>
            <a:endParaRPr lang="en-US" dirty="0"/>
          </a:p>
        </p:txBody>
      </p:sp>
      <p:sp>
        <p:nvSpPr>
          <p:cNvPr id="3" name="Content Placeholder 2">
            <a:extLst>
              <a:ext uri="{FF2B5EF4-FFF2-40B4-BE49-F238E27FC236}">
                <a16:creationId xmlns:a16="http://schemas.microsoft.com/office/drawing/2014/main" id="{BFE9E7E3-51B4-BC6B-3483-8694C3BA9855}"/>
              </a:ext>
            </a:extLst>
          </p:cNvPr>
          <p:cNvSpPr>
            <a:spLocks noGrp="1"/>
          </p:cNvSpPr>
          <p:nvPr>
            <p:ph sz="half" idx="1"/>
          </p:nvPr>
        </p:nvSpPr>
        <p:spPr>
          <a:xfrm>
            <a:off x="704193" y="2406870"/>
            <a:ext cx="4247817" cy="3612932"/>
          </a:xfrm>
        </p:spPr>
        <p:txBody>
          <a:bodyPr>
            <a:normAutofit/>
          </a:bodyPr>
          <a:lstStyle/>
          <a:p>
            <a:pPr>
              <a:buFont typeface="+mj-lt"/>
              <a:buAutoNum type="arabicPeriod"/>
            </a:pPr>
            <a:r>
              <a:rPr lang="en-IE" b="0" i="0" u="none" strike="noStrike" dirty="0">
                <a:effectLst/>
              </a:rPr>
              <a:t>Disease Diagnosis/Prediction</a:t>
            </a:r>
          </a:p>
          <a:p>
            <a:pPr>
              <a:buFont typeface="+mj-lt"/>
              <a:buAutoNum type="arabicPeriod"/>
            </a:pPr>
            <a:r>
              <a:rPr lang="en-IE" b="0" i="0" u="none" strike="noStrike" dirty="0">
                <a:effectLst/>
              </a:rPr>
              <a:t>Drug Discovery</a:t>
            </a:r>
          </a:p>
          <a:p>
            <a:pPr>
              <a:buFont typeface="+mj-lt"/>
              <a:buAutoNum type="arabicPeriod"/>
            </a:pPr>
            <a:r>
              <a:rPr lang="en-IE" b="0" i="0" u="none" strike="noStrike" dirty="0">
                <a:effectLst/>
              </a:rPr>
              <a:t>Personalized Medicine</a:t>
            </a:r>
          </a:p>
          <a:p>
            <a:pPr>
              <a:buFont typeface="+mj-lt"/>
              <a:buAutoNum type="arabicPeriod"/>
            </a:pPr>
            <a:r>
              <a:rPr lang="en-IE" dirty="0"/>
              <a:t>Precision Medicine</a:t>
            </a:r>
            <a:endParaRPr lang="en-IE" b="0" i="0" u="none" strike="noStrike" dirty="0">
              <a:effectLst/>
            </a:endParaRPr>
          </a:p>
          <a:p>
            <a:endParaRPr lang="en-US" dirty="0"/>
          </a:p>
        </p:txBody>
      </p:sp>
      <p:pic>
        <p:nvPicPr>
          <p:cNvPr id="11266" name="Picture 2" descr="Artificial intelligence for precision medicine in neurodevelopmental  disorders | npj Digital Medicine">
            <a:extLst>
              <a:ext uri="{FF2B5EF4-FFF2-40B4-BE49-F238E27FC236}">
                <a16:creationId xmlns:a16="http://schemas.microsoft.com/office/drawing/2014/main" id="{7CB38A1E-B634-4E0B-8B31-B9AAAF2D41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39626" y="2301765"/>
            <a:ext cx="6942667" cy="418311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94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B341-7478-393C-6187-BF06A7EDF6B1}"/>
              </a:ext>
            </a:extLst>
          </p:cNvPr>
          <p:cNvSpPr>
            <a:spLocks noGrp="1"/>
          </p:cNvSpPr>
          <p:nvPr>
            <p:ph type="title"/>
          </p:nvPr>
        </p:nvSpPr>
        <p:spPr/>
        <p:txBody>
          <a:bodyPr/>
          <a:lstStyle/>
          <a:p>
            <a:r>
              <a:rPr lang="en-US" dirty="0"/>
              <a:t>AI in Personalized Medicine</a:t>
            </a:r>
          </a:p>
        </p:txBody>
      </p:sp>
      <p:sp>
        <p:nvSpPr>
          <p:cNvPr id="3" name="Content Placeholder 2">
            <a:extLst>
              <a:ext uri="{FF2B5EF4-FFF2-40B4-BE49-F238E27FC236}">
                <a16:creationId xmlns:a16="http://schemas.microsoft.com/office/drawing/2014/main" id="{3A99A7F6-74DE-E385-2C3F-D14E253FEBB9}"/>
              </a:ext>
            </a:extLst>
          </p:cNvPr>
          <p:cNvSpPr>
            <a:spLocks noGrp="1"/>
          </p:cNvSpPr>
          <p:nvPr>
            <p:ph sz="half" idx="1"/>
          </p:nvPr>
        </p:nvSpPr>
        <p:spPr>
          <a:xfrm>
            <a:off x="672661" y="2417378"/>
            <a:ext cx="10888718" cy="3573519"/>
          </a:xfrm>
        </p:spPr>
        <p:txBody>
          <a:bodyPr>
            <a:normAutofit/>
          </a:bodyPr>
          <a:lstStyle/>
          <a:p>
            <a:pPr algn="l">
              <a:buFont typeface="+mj-lt"/>
              <a:buAutoNum type="arabicPeriod"/>
            </a:pPr>
            <a:r>
              <a:rPr lang="en-IE" b="0" i="0" u="none" strike="noStrike" dirty="0">
                <a:solidFill>
                  <a:schemeClr val="tx1"/>
                </a:solidFill>
                <a:effectLst/>
                <a:highlight>
                  <a:srgbClr val="FFFF00"/>
                </a:highlight>
                <a:latin typeface="Google Sans"/>
              </a:rPr>
              <a:t>Patient Stratification: </a:t>
            </a:r>
            <a:r>
              <a:rPr lang="en-IE" b="0" i="0" u="none" strike="noStrike" dirty="0">
                <a:solidFill>
                  <a:schemeClr val="tx1"/>
                </a:solidFill>
                <a:effectLst/>
                <a:latin typeface="Google Sans"/>
              </a:rPr>
              <a:t>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patient data, including genetic, clinical, and lifestyle factors, to identify subgroups of patients likely to respond to specific treatments.</a:t>
            </a:r>
          </a:p>
          <a:p>
            <a:pPr algn="l">
              <a:buFont typeface="+mj-lt"/>
              <a:buAutoNum type="arabicPeriod"/>
            </a:pPr>
            <a:r>
              <a:rPr lang="en-IE" b="0" i="0" u="none" strike="noStrike" dirty="0">
                <a:solidFill>
                  <a:schemeClr val="tx1"/>
                </a:solidFill>
                <a:effectLst/>
                <a:highlight>
                  <a:srgbClr val="FFFF00"/>
                </a:highlight>
                <a:latin typeface="Google Sans"/>
              </a:rPr>
              <a:t>Treatment Selection:</a:t>
            </a:r>
            <a:r>
              <a:rPr lang="en-IE" b="0" i="0" u="none" strike="noStrike" dirty="0">
                <a:solidFill>
                  <a:schemeClr val="tx1"/>
                </a:solidFill>
                <a:effectLst/>
                <a:latin typeface="Google Sans"/>
              </a:rPr>
              <a:t> AI can recommend personalized treatment regimens based on individual patient characteristics, optimizing treatment efficacy and minimizing side effects.</a:t>
            </a:r>
          </a:p>
          <a:p>
            <a:pPr algn="l">
              <a:buFont typeface="+mj-lt"/>
              <a:buAutoNum type="arabicPeriod"/>
            </a:pPr>
            <a:r>
              <a:rPr lang="en-IE" b="0" i="0" u="none" strike="noStrike" dirty="0">
                <a:solidFill>
                  <a:schemeClr val="tx1"/>
                </a:solidFill>
                <a:effectLst/>
                <a:highlight>
                  <a:srgbClr val="FFFF00"/>
                </a:highlight>
                <a:latin typeface="Google Sans"/>
              </a:rPr>
              <a:t>Predicting Patient Outcomes: </a:t>
            </a:r>
            <a:r>
              <a:rPr lang="en-IE" b="0" i="0" u="none" strike="noStrike" dirty="0">
                <a:solidFill>
                  <a:schemeClr val="tx1"/>
                </a:solidFill>
                <a:effectLst/>
                <a:latin typeface="Google Sans"/>
              </a:rPr>
              <a:t>AI can predict patient outcomes, such as response to treatment, risk of adverse events, and survival, aiding in treatment planning and patient </a:t>
            </a:r>
            <a:r>
              <a:rPr lang="en-IE" b="0" i="0" u="none" strike="noStrike" dirty="0" err="1">
                <a:solidFill>
                  <a:schemeClr val="tx1"/>
                </a:solidFill>
                <a:effectLst/>
                <a:latin typeface="Google Sans"/>
              </a:rPr>
              <a:t>counseling</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highlight>
                  <a:srgbClr val="FFFF00"/>
                </a:highlight>
                <a:latin typeface="Google Sans"/>
              </a:rPr>
              <a:t>Drug Dosage Optimization: </a:t>
            </a:r>
            <a:r>
              <a:rPr lang="en-IE" b="0" i="0" u="none" strike="noStrike" dirty="0">
                <a:solidFill>
                  <a:schemeClr val="tx1"/>
                </a:solidFill>
                <a:effectLst/>
                <a:latin typeface="Google Sans"/>
              </a:rPr>
              <a:t>AI can optimize drug dosages for individual patients, considering factors such as age, weight, and genetic makeup to maximize therapeutic effects and minimize risks.</a:t>
            </a:r>
          </a:p>
          <a:p>
            <a:pPr marL="0" indent="0">
              <a:buNone/>
            </a:pPr>
            <a:endParaRPr lang="en-US" dirty="0"/>
          </a:p>
        </p:txBody>
      </p:sp>
    </p:spTree>
    <p:extLst>
      <p:ext uri="{BB962C8B-B14F-4D97-AF65-F5344CB8AC3E}">
        <p14:creationId xmlns:p14="http://schemas.microsoft.com/office/powerpoint/2010/main" val="389376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C12-9704-2FC3-01F2-A193FBB9A7D9}"/>
              </a:ext>
            </a:extLst>
          </p:cNvPr>
          <p:cNvSpPr>
            <a:spLocks noGrp="1"/>
          </p:cNvSpPr>
          <p:nvPr>
            <p:ph type="title"/>
          </p:nvPr>
        </p:nvSpPr>
        <p:spPr>
          <a:xfrm>
            <a:off x="1154953" y="973668"/>
            <a:ext cx="8761413" cy="706964"/>
          </a:xfrm>
        </p:spPr>
        <p:txBody>
          <a:bodyPr anchor="ctr">
            <a:normAutofit/>
          </a:bodyPr>
          <a:lstStyle/>
          <a:p>
            <a:r>
              <a:rPr lang="en-US" dirty="0"/>
              <a:t>AI in Drug Discovery Discovery</a:t>
            </a:r>
          </a:p>
        </p:txBody>
      </p:sp>
      <p:sp>
        <p:nvSpPr>
          <p:cNvPr id="3" name="Content Placeholder 2">
            <a:extLst>
              <a:ext uri="{FF2B5EF4-FFF2-40B4-BE49-F238E27FC236}">
                <a16:creationId xmlns:a16="http://schemas.microsoft.com/office/drawing/2014/main" id="{8CB83B7C-5476-F78A-4790-AF7C29BFB5B1}"/>
              </a:ext>
            </a:extLst>
          </p:cNvPr>
          <p:cNvSpPr>
            <a:spLocks noGrp="1"/>
          </p:cNvSpPr>
          <p:nvPr>
            <p:ph sz="half" idx="1"/>
          </p:nvPr>
        </p:nvSpPr>
        <p:spPr>
          <a:xfrm>
            <a:off x="463138" y="2244436"/>
            <a:ext cx="4915742" cy="3966359"/>
          </a:xfrm>
        </p:spPr>
        <p:txBody>
          <a:bodyPr>
            <a:normAutofit/>
          </a:bodyPr>
          <a:lstStyle/>
          <a:p>
            <a:pPr>
              <a:lnSpc>
                <a:spcPct val="90000"/>
              </a:lnSpc>
              <a:buFont typeface="+mj-lt"/>
              <a:buAutoNum type="arabicPeriod"/>
            </a:pPr>
            <a:r>
              <a:rPr lang="en-IE" sz="1400" b="1" i="0" u="none" strike="noStrike" dirty="0">
                <a:effectLst/>
                <a:highlight>
                  <a:srgbClr val="FFFF00"/>
                </a:highlight>
              </a:rPr>
              <a:t>Target Identification:</a:t>
            </a:r>
            <a:r>
              <a:rPr lang="en-IE" sz="1400" b="0" i="0" u="none" strike="noStrike" dirty="0">
                <a:effectLst/>
              </a:rPr>
              <a:t> AI algorithms can </a:t>
            </a:r>
            <a:r>
              <a:rPr lang="en-IE" sz="1400" b="0" i="0" u="none" strike="noStrike" dirty="0" err="1">
                <a:effectLst/>
              </a:rPr>
              <a:t>analyze</a:t>
            </a:r>
            <a:r>
              <a:rPr lang="en-IE" sz="1400" b="0" i="0" u="none" strike="noStrike" dirty="0">
                <a:effectLst/>
              </a:rPr>
              <a:t> genomic, proteomic, and other biological data to identify potential drug targets, the molecules involved in disease processes.</a:t>
            </a:r>
          </a:p>
          <a:p>
            <a:pPr>
              <a:lnSpc>
                <a:spcPct val="90000"/>
              </a:lnSpc>
              <a:buFont typeface="+mj-lt"/>
              <a:buAutoNum type="arabicPeriod"/>
            </a:pPr>
            <a:r>
              <a:rPr lang="en-IE" sz="1400" b="1" i="0" u="none" strike="noStrike" dirty="0">
                <a:effectLst/>
                <a:highlight>
                  <a:srgbClr val="FFFF00"/>
                </a:highlight>
              </a:rPr>
              <a:t>Drug Design:</a:t>
            </a:r>
            <a:r>
              <a:rPr lang="en-IE" sz="1400" b="0" i="0" u="none" strike="noStrike" dirty="0">
                <a:effectLst/>
                <a:highlight>
                  <a:srgbClr val="FFFF00"/>
                </a:highlight>
              </a:rPr>
              <a:t> </a:t>
            </a:r>
            <a:r>
              <a:rPr lang="en-IE" sz="1400" b="0" i="0" u="none" strike="noStrike" dirty="0">
                <a:effectLst/>
              </a:rPr>
              <a:t>AI can design new drug candidates by predicting the molecular structure of compounds that can interact with target molecules and inhibit their activity.</a:t>
            </a:r>
          </a:p>
          <a:p>
            <a:pPr>
              <a:lnSpc>
                <a:spcPct val="90000"/>
              </a:lnSpc>
              <a:buFont typeface="+mj-lt"/>
              <a:buAutoNum type="arabicPeriod"/>
            </a:pPr>
            <a:r>
              <a:rPr lang="en-IE" sz="1400" b="1" i="0" u="none" strike="noStrike" dirty="0">
                <a:effectLst/>
                <a:highlight>
                  <a:srgbClr val="FFFF00"/>
                </a:highlight>
              </a:rPr>
              <a:t>Virtual Screening: </a:t>
            </a:r>
            <a:r>
              <a:rPr lang="en-IE" sz="1400" b="0" i="0" u="none" strike="noStrike" dirty="0">
                <a:effectLst/>
              </a:rPr>
              <a:t>AI can virtually screen millions of compounds to identify potential drug candidates with the desired properties, such as efficacy, safety, and specificity.</a:t>
            </a:r>
          </a:p>
          <a:p>
            <a:pPr>
              <a:lnSpc>
                <a:spcPct val="90000"/>
              </a:lnSpc>
              <a:buFont typeface="+mj-lt"/>
              <a:buAutoNum type="arabicPeriod"/>
            </a:pPr>
            <a:r>
              <a:rPr lang="en-IE" sz="1400" b="1" i="0" u="none" strike="noStrike" dirty="0">
                <a:effectLst/>
                <a:highlight>
                  <a:srgbClr val="FFFF00"/>
                </a:highlight>
              </a:rPr>
              <a:t>Predicting Drug Properties: </a:t>
            </a:r>
            <a:r>
              <a:rPr lang="en-IE" sz="1400" b="0" i="0" u="none" strike="noStrike" dirty="0">
                <a:effectLst/>
              </a:rPr>
              <a:t>AI can predict the properties of drug candidates, such as their absorption, distribution, metabolism, excretion, and toxicity (ADMET), reducing the need for expensive and time-consuming animal testing.</a:t>
            </a:r>
          </a:p>
          <a:p>
            <a:pPr>
              <a:lnSpc>
                <a:spcPct val="90000"/>
              </a:lnSpc>
            </a:pPr>
            <a:endParaRPr lang="en-US" sz="1100" dirty="0"/>
          </a:p>
        </p:txBody>
      </p:sp>
      <p:pic>
        <p:nvPicPr>
          <p:cNvPr id="18434" name="Picture 2" descr="AI and its Impact on Drug Development| Kanda Software">
            <a:extLst>
              <a:ext uri="{FF2B5EF4-FFF2-40B4-BE49-F238E27FC236}">
                <a16:creationId xmlns:a16="http://schemas.microsoft.com/office/drawing/2014/main" id="{497B8531-D133-42BC-5EFD-CF87CAC7D8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78879" y="2980707"/>
            <a:ext cx="6306439" cy="261717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84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7D55-030B-1A1B-B5AC-D6F6D4FD1056}"/>
              </a:ext>
            </a:extLst>
          </p:cNvPr>
          <p:cNvSpPr>
            <a:spLocks noGrp="1"/>
          </p:cNvSpPr>
          <p:nvPr>
            <p:ph type="title"/>
          </p:nvPr>
        </p:nvSpPr>
        <p:spPr/>
        <p:txBody>
          <a:bodyPr/>
          <a:lstStyle/>
          <a:p>
            <a:r>
              <a:rPr lang="en-US" dirty="0"/>
              <a:t>AI in Precision Medicine</a:t>
            </a:r>
          </a:p>
        </p:txBody>
      </p:sp>
      <p:sp>
        <p:nvSpPr>
          <p:cNvPr id="3" name="Content Placeholder 2">
            <a:extLst>
              <a:ext uri="{FF2B5EF4-FFF2-40B4-BE49-F238E27FC236}">
                <a16:creationId xmlns:a16="http://schemas.microsoft.com/office/drawing/2014/main" id="{9305BF80-0131-73C0-FAB2-B3E9DC3D8231}"/>
              </a:ext>
            </a:extLst>
          </p:cNvPr>
          <p:cNvSpPr>
            <a:spLocks noGrp="1"/>
          </p:cNvSpPr>
          <p:nvPr>
            <p:ph sz="half" idx="1"/>
          </p:nvPr>
        </p:nvSpPr>
        <p:spPr>
          <a:xfrm>
            <a:off x="451945" y="2603500"/>
            <a:ext cx="5644055" cy="3944445"/>
          </a:xfrm>
        </p:spPr>
        <p:txBody>
          <a:bodyPr>
            <a:normAutofit fontScale="85000" lnSpcReduction="20000"/>
          </a:bodyPr>
          <a:lstStyle/>
          <a:p>
            <a:pPr algn="l"/>
            <a:r>
              <a:rPr lang="en-IE" b="0" i="0" u="none" strike="noStrike" dirty="0">
                <a:solidFill>
                  <a:schemeClr val="tx1"/>
                </a:solidFill>
                <a:effectLst/>
                <a:highlight>
                  <a:srgbClr val="FFFF00"/>
                </a:highlight>
                <a:latin typeface="Google Sans"/>
              </a:rPr>
              <a:t>AI in Precision Medicine:</a:t>
            </a:r>
          </a:p>
          <a:p>
            <a:pPr algn="l">
              <a:buFont typeface="+mj-lt"/>
              <a:buAutoNum type="arabicPeriod"/>
            </a:pPr>
            <a:r>
              <a:rPr lang="en-IE" b="0" i="0" u="none" strike="noStrike" dirty="0">
                <a:solidFill>
                  <a:schemeClr val="tx1"/>
                </a:solidFill>
                <a:effectLst/>
                <a:highlight>
                  <a:srgbClr val="FFFF00"/>
                </a:highlight>
                <a:latin typeface="Google Sans"/>
              </a:rPr>
              <a:t>Genetic Analysis:</a:t>
            </a:r>
            <a:r>
              <a:rPr lang="en-IE" b="0" i="0" u="none" strike="noStrike" dirty="0">
                <a:solidFill>
                  <a:schemeClr val="tx1"/>
                </a:solidFill>
                <a:effectLst/>
                <a:latin typeface="Google Sans"/>
              </a:rPr>
              <a:t> 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genomic data to identify genetic variants that contribute to disease risk or influence treatment response.</a:t>
            </a:r>
          </a:p>
          <a:p>
            <a:pPr algn="l">
              <a:buFont typeface="+mj-lt"/>
              <a:buAutoNum type="arabicPeriod"/>
            </a:pPr>
            <a:r>
              <a:rPr lang="en-IE" b="0" i="0" u="none" strike="noStrike" dirty="0">
                <a:solidFill>
                  <a:schemeClr val="tx1"/>
                </a:solidFill>
                <a:effectLst/>
                <a:highlight>
                  <a:srgbClr val="FFFF00"/>
                </a:highlight>
                <a:latin typeface="Google Sans"/>
              </a:rPr>
              <a:t>Biomarker Discovery</a:t>
            </a:r>
            <a:r>
              <a:rPr lang="en-IE" b="0" i="0" u="none" strike="noStrike" dirty="0">
                <a:solidFill>
                  <a:schemeClr val="tx1"/>
                </a:solidFill>
                <a:effectLst/>
                <a:latin typeface="Google Sans"/>
              </a:rPr>
              <a:t>: AI can identify biomarkers, measurable indicators of disease or treatment response, in biological samples such as blood or tissue.</a:t>
            </a:r>
          </a:p>
          <a:p>
            <a:pPr algn="l">
              <a:buFont typeface="+mj-lt"/>
              <a:buAutoNum type="arabicPeriod"/>
            </a:pPr>
            <a:r>
              <a:rPr lang="en-IE" b="0" i="0" u="none" strike="noStrike" dirty="0">
                <a:solidFill>
                  <a:schemeClr val="tx1"/>
                </a:solidFill>
                <a:effectLst/>
                <a:highlight>
                  <a:srgbClr val="FFFF00"/>
                </a:highlight>
                <a:latin typeface="Google Sans"/>
              </a:rPr>
              <a:t>Risk Prediction</a:t>
            </a:r>
            <a:r>
              <a:rPr lang="en-IE" b="0" i="0" u="none" strike="noStrike" dirty="0">
                <a:solidFill>
                  <a:schemeClr val="tx1"/>
                </a:solidFill>
                <a:effectLst/>
                <a:latin typeface="Google Sans"/>
              </a:rPr>
              <a:t>: AI can predict an individual's risk of developing a particular disease based on their genetic, clinical, and lifestyle factors.</a:t>
            </a:r>
          </a:p>
          <a:p>
            <a:pPr algn="l">
              <a:buFont typeface="+mj-lt"/>
              <a:buAutoNum type="arabicPeriod"/>
            </a:pPr>
            <a:r>
              <a:rPr lang="en-IE" b="0" i="0" u="none" strike="noStrike" dirty="0">
                <a:solidFill>
                  <a:schemeClr val="tx1"/>
                </a:solidFill>
                <a:effectLst/>
                <a:highlight>
                  <a:srgbClr val="FFFF00"/>
                </a:highlight>
                <a:latin typeface="Google Sans"/>
              </a:rPr>
              <a:t>Treatment Response Prediction</a:t>
            </a:r>
            <a:r>
              <a:rPr lang="en-IE" b="0" i="0" u="none" strike="noStrike" dirty="0">
                <a:solidFill>
                  <a:schemeClr val="tx1"/>
                </a:solidFill>
                <a:effectLst/>
                <a:latin typeface="Google Sans"/>
              </a:rPr>
              <a:t>: AI can predict how an individual is likely to respond to specific treatments, allowing physicians to make informed treatment decisions.</a:t>
            </a:r>
          </a:p>
          <a:p>
            <a:pPr algn="l">
              <a:buFont typeface="+mj-lt"/>
              <a:buAutoNum type="arabicPeriod"/>
            </a:pPr>
            <a:r>
              <a:rPr lang="en-IE" b="0" i="0" u="none" strike="noStrike" dirty="0">
                <a:solidFill>
                  <a:schemeClr val="tx1"/>
                </a:solidFill>
                <a:effectLst/>
                <a:highlight>
                  <a:srgbClr val="FFFF00"/>
                </a:highlight>
                <a:latin typeface="Google Sans"/>
              </a:rPr>
              <a:t>Drug Development: </a:t>
            </a:r>
            <a:r>
              <a:rPr lang="en-IE" b="0" i="0" u="none" strike="noStrike" dirty="0">
                <a:solidFill>
                  <a:schemeClr val="tx1"/>
                </a:solidFill>
                <a:effectLst/>
                <a:latin typeface="Google Sans"/>
              </a:rPr>
              <a:t>AI is being used to accelerate drug discovery and development by identifying new drug targets, designing personalized therapeutics, and predicting drug efficacy and safety.</a:t>
            </a:r>
          </a:p>
          <a:p>
            <a:endParaRPr lang="en-US" dirty="0"/>
          </a:p>
        </p:txBody>
      </p:sp>
      <p:sp>
        <p:nvSpPr>
          <p:cNvPr id="4" name="Content Placeholder 3">
            <a:extLst>
              <a:ext uri="{FF2B5EF4-FFF2-40B4-BE49-F238E27FC236}">
                <a16:creationId xmlns:a16="http://schemas.microsoft.com/office/drawing/2014/main" id="{B9B0D09B-608D-7490-F94C-89A18119E9FB}"/>
              </a:ext>
            </a:extLst>
          </p:cNvPr>
          <p:cNvSpPr>
            <a:spLocks noGrp="1"/>
          </p:cNvSpPr>
          <p:nvPr>
            <p:ph sz="half" idx="2"/>
          </p:nvPr>
        </p:nvSpPr>
        <p:spPr>
          <a:xfrm>
            <a:off x="6208712" y="2603500"/>
            <a:ext cx="5436750" cy="3723728"/>
          </a:xfrm>
        </p:spPr>
        <p:txBody>
          <a:bodyPr>
            <a:normAutofit fontScale="85000" lnSpcReduction="20000"/>
          </a:bodyPr>
          <a:lstStyle/>
          <a:p>
            <a:pPr algn="l"/>
            <a:r>
              <a:rPr lang="en-IE" b="0" i="0" u="none" strike="noStrike" dirty="0">
                <a:solidFill>
                  <a:schemeClr val="tx1"/>
                </a:solidFill>
                <a:effectLst/>
                <a:highlight>
                  <a:srgbClr val="FFFF00"/>
                </a:highlight>
                <a:latin typeface="Google Sans"/>
              </a:rPr>
              <a:t>Benefits of AI in Precision Medicine:</a:t>
            </a:r>
          </a:p>
          <a:p>
            <a:pPr algn="l">
              <a:buFont typeface="+mj-lt"/>
              <a:buAutoNum type="arabicPeriod"/>
            </a:pPr>
            <a:r>
              <a:rPr lang="en-IE" b="0" i="0" u="none" strike="noStrike" dirty="0">
                <a:solidFill>
                  <a:schemeClr val="tx1"/>
                </a:solidFill>
                <a:effectLst/>
                <a:highlight>
                  <a:srgbClr val="FFFF00"/>
                </a:highlight>
                <a:latin typeface="Google Sans"/>
              </a:rPr>
              <a:t>Improved Treatment Efficacy</a:t>
            </a:r>
            <a:r>
              <a:rPr lang="en-IE" b="0" i="0" u="none" strike="noStrike" dirty="0">
                <a:solidFill>
                  <a:schemeClr val="tx1"/>
                </a:solidFill>
                <a:effectLst/>
                <a:latin typeface="Google Sans"/>
              </a:rPr>
              <a:t>: Personalized treatment plans based on AI-driven insights can lead to more effective treatment outcomes and reduced side effects.</a:t>
            </a:r>
          </a:p>
          <a:p>
            <a:pPr algn="l">
              <a:buFont typeface="+mj-lt"/>
              <a:buAutoNum type="arabicPeriod"/>
            </a:pPr>
            <a:r>
              <a:rPr lang="en-IE" b="0" i="0" u="none" strike="noStrike" dirty="0">
                <a:solidFill>
                  <a:schemeClr val="tx1"/>
                </a:solidFill>
                <a:effectLst/>
                <a:highlight>
                  <a:srgbClr val="FFFF00"/>
                </a:highlight>
                <a:latin typeface="Google Sans"/>
              </a:rPr>
              <a:t>Reduced Healthcare Costs: </a:t>
            </a:r>
            <a:r>
              <a:rPr lang="en-IE" b="0" i="0" u="none" strike="noStrike" dirty="0">
                <a:solidFill>
                  <a:schemeClr val="tx1"/>
                </a:solidFill>
                <a:effectLst/>
                <a:latin typeface="Google Sans"/>
              </a:rPr>
              <a:t>Precision medicine can prevent unnecessary treatments and adverse events, potentially reducing healthcare costs.</a:t>
            </a:r>
          </a:p>
          <a:p>
            <a:pPr algn="l">
              <a:buFont typeface="+mj-lt"/>
              <a:buAutoNum type="arabicPeriod"/>
            </a:pPr>
            <a:r>
              <a:rPr lang="en-IE" b="0" i="0" u="none" strike="noStrike" dirty="0">
                <a:solidFill>
                  <a:schemeClr val="tx1"/>
                </a:solidFill>
                <a:effectLst/>
                <a:highlight>
                  <a:srgbClr val="FFFF00"/>
                </a:highlight>
                <a:latin typeface="Google Sans"/>
              </a:rPr>
              <a:t>Enhanced Patient Care: </a:t>
            </a:r>
            <a:r>
              <a:rPr lang="en-IE" b="0" i="0" u="none" strike="noStrike" dirty="0">
                <a:solidFill>
                  <a:schemeClr val="tx1"/>
                </a:solidFill>
                <a:effectLst/>
                <a:latin typeface="Google Sans"/>
              </a:rPr>
              <a:t>Patients can receive more tailored and effective treatment plans, improving their overall quality of life.</a:t>
            </a:r>
          </a:p>
          <a:p>
            <a:pPr algn="l">
              <a:buFont typeface="+mj-lt"/>
              <a:buAutoNum type="arabicPeriod"/>
            </a:pPr>
            <a:r>
              <a:rPr lang="en-IE" b="0" i="0" u="none" strike="noStrike" dirty="0">
                <a:solidFill>
                  <a:schemeClr val="tx1"/>
                </a:solidFill>
                <a:effectLst/>
                <a:highlight>
                  <a:srgbClr val="FFFF00"/>
                </a:highlight>
                <a:latin typeface="Google Sans"/>
              </a:rPr>
              <a:t>Accelerated Drug Development: </a:t>
            </a:r>
            <a:r>
              <a:rPr lang="en-IE" b="0" i="0" u="none" strike="noStrike" dirty="0">
                <a:solidFill>
                  <a:schemeClr val="tx1"/>
                </a:solidFill>
                <a:effectLst/>
                <a:latin typeface="Google Sans"/>
              </a:rPr>
              <a:t>AI can streamline the drug discovery process, leading to faster development of new therapies.</a:t>
            </a:r>
          </a:p>
          <a:p>
            <a:pPr algn="l">
              <a:buFont typeface="+mj-lt"/>
              <a:buAutoNum type="arabicPeriod"/>
            </a:pPr>
            <a:r>
              <a:rPr lang="en-IE" b="0" i="0" u="none" strike="noStrike" dirty="0">
                <a:solidFill>
                  <a:schemeClr val="tx1"/>
                </a:solidFill>
                <a:effectLst/>
                <a:highlight>
                  <a:srgbClr val="FFFF00"/>
                </a:highlight>
                <a:latin typeface="Google Sans"/>
              </a:rPr>
              <a:t>Preventive Medicine</a:t>
            </a:r>
            <a:r>
              <a:rPr lang="en-IE" b="0" i="0" u="none" strike="noStrike" dirty="0">
                <a:solidFill>
                  <a:schemeClr val="tx1"/>
                </a:solidFill>
                <a:effectLst/>
                <a:latin typeface="Google Sans"/>
              </a:rPr>
              <a:t>: AI can identify individuals at high risk of developing certain diseases, enabling preventive measures and early intervention.</a:t>
            </a:r>
          </a:p>
          <a:p>
            <a:endParaRPr lang="en-US" dirty="0"/>
          </a:p>
        </p:txBody>
      </p:sp>
    </p:spTree>
    <p:extLst>
      <p:ext uri="{BB962C8B-B14F-4D97-AF65-F5344CB8AC3E}">
        <p14:creationId xmlns:p14="http://schemas.microsoft.com/office/powerpoint/2010/main" val="72377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6F82-42AE-9DFF-E781-C9F21974E4C8}"/>
              </a:ext>
            </a:extLst>
          </p:cNvPr>
          <p:cNvSpPr>
            <a:spLocks noGrp="1"/>
          </p:cNvSpPr>
          <p:nvPr>
            <p:ph type="title"/>
          </p:nvPr>
        </p:nvSpPr>
        <p:spPr/>
        <p:txBody>
          <a:bodyPr/>
          <a:lstStyle/>
          <a:p>
            <a:r>
              <a:rPr lang="en-US" dirty="0"/>
              <a:t>AI in Precision Medicine</a:t>
            </a:r>
          </a:p>
        </p:txBody>
      </p:sp>
      <p:pic>
        <p:nvPicPr>
          <p:cNvPr id="12290" name="Picture 2" descr="Artificial Intelligence for Precision Medicine and Better Healthcare -  KDnuggets">
            <a:extLst>
              <a:ext uri="{FF2B5EF4-FFF2-40B4-BE49-F238E27FC236}">
                <a16:creationId xmlns:a16="http://schemas.microsoft.com/office/drawing/2014/main" id="{3C960B1F-02CB-99D4-8751-A56AF239F77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28693" y="2386939"/>
            <a:ext cx="8203310" cy="421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89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5735-A17C-C77E-9F21-052422951373}"/>
              </a:ext>
            </a:extLst>
          </p:cNvPr>
          <p:cNvSpPr>
            <a:spLocks noGrp="1"/>
          </p:cNvSpPr>
          <p:nvPr>
            <p:ph type="title"/>
          </p:nvPr>
        </p:nvSpPr>
        <p:spPr/>
        <p:txBody>
          <a:bodyPr/>
          <a:lstStyle/>
          <a:p>
            <a:r>
              <a:rPr lang="en-IE" b="0" i="0" u="none" strike="noStrike" dirty="0">
                <a:solidFill>
                  <a:srgbClr val="ECECF1"/>
                </a:solidFill>
                <a:effectLst/>
                <a:latin typeface="Söhne"/>
              </a:rPr>
              <a:t>AI – Question for class…</a:t>
            </a:r>
            <a:endParaRPr lang="en-US" dirty="0"/>
          </a:p>
        </p:txBody>
      </p:sp>
      <p:sp>
        <p:nvSpPr>
          <p:cNvPr id="3" name="Content Placeholder 2">
            <a:extLst>
              <a:ext uri="{FF2B5EF4-FFF2-40B4-BE49-F238E27FC236}">
                <a16:creationId xmlns:a16="http://schemas.microsoft.com/office/drawing/2014/main" id="{CC0EED4D-FFDE-2ECA-9C07-9F38F852723F}"/>
              </a:ext>
            </a:extLst>
          </p:cNvPr>
          <p:cNvSpPr>
            <a:spLocks noGrp="1"/>
          </p:cNvSpPr>
          <p:nvPr>
            <p:ph idx="1"/>
          </p:nvPr>
        </p:nvSpPr>
        <p:spPr/>
        <p:txBody>
          <a:bodyPr>
            <a:normAutofit/>
          </a:bodyPr>
          <a:lstStyle/>
          <a:p>
            <a:r>
              <a:rPr lang="en-US" sz="2400" dirty="0"/>
              <a:t>QUESTION FOR CLASS:</a:t>
            </a:r>
          </a:p>
          <a:p>
            <a:pPr lvl="1"/>
            <a:r>
              <a:rPr lang="en-US" sz="2400" dirty="0"/>
              <a:t>How does AI affect all our lives currently? </a:t>
            </a:r>
          </a:p>
        </p:txBody>
      </p:sp>
    </p:spTree>
    <p:extLst>
      <p:ext uri="{BB962C8B-B14F-4D97-AF65-F5344CB8AC3E}">
        <p14:creationId xmlns:p14="http://schemas.microsoft.com/office/powerpoint/2010/main" val="2759291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D861-6FF5-1C96-E6CE-E8D31F5A0DA2}"/>
              </a:ext>
            </a:extLst>
          </p:cNvPr>
          <p:cNvSpPr>
            <a:spLocks noGrp="1"/>
          </p:cNvSpPr>
          <p:nvPr>
            <p:ph type="title"/>
          </p:nvPr>
        </p:nvSpPr>
        <p:spPr/>
        <p:txBody>
          <a:bodyPr/>
          <a:lstStyle/>
          <a:p>
            <a:r>
              <a:rPr lang="en-US" dirty="0"/>
              <a:t>AI in Computer Vision</a:t>
            </a:r>
          </a:p>
        </p:txBody>
      </p:sp>
      <p:sp>
        <p:nvSpPr>
          <p:cNvPr id="3" name="Content Placeholder 2">
            <a:extLst>
              <a:ext uri="{FF2B5EF4-FFF2-40B4-BE49-F238E27FC236}">
                <a16:creationId xmlns:a16="http://schemas.microsoft.com/office/drawing/2014/main" id="{685A846D-0072-E0D6-20BB-C4B788CB331A}"/>
              </a:ext>
            </a:extLst>
          </p:cNvPr>
          <p:cNvSpPr>
            <a:spLocks noGrp="1"/>
          </p:cNvSpPr>
          <p:nvPr>
            <p:ph idx="1"/>
          </p:nvPr>
        </p:nvSpPr>
        <p:spPr>
          <a:xfrm>
            <a:off x="693683" y="2238703"/>
            <a:ext cx="11088414" cy="4619297"/>
          </a:xfrm>
        </p:spPr>
        <p:txBody>
          <a:bodyPr>
            <a:normAutofit fontScale="92500" lnSpcReduction="10000"/>
          </a:bodyPr>
          <a:lstStyle/>
          <a:p>
            <a:pPr algn="l">
              <a:buFont typeface="+mj-lt"/>
              <a:buAutoNum type="arabicPeriod"/>
            </a:pPr>
            <a:r>
              <a:rPr lang="en-IE" b="0" i="0" u="none" strike="noStrike" dirty="0">
                <a:solidFill>
                  <a:schemeClr val="tx1"/>
                </a:solidFill>
                <a:effectLst/>
                <a:highlight>
                  <a:srgbClr val="FFFF00"/>
                </a:highlight>
                <a:latin typeface="Google Sans"/>
              </a:rPr>
              <a:t>Object Detection: </a:t>
            </a:r>
            <a:r>
              <a:rPr lang="en-IE" b="0" i="0" u="none" strike="noStrike" dirty="0">
                <a:solidFill>
                  <a:schemeClr val="tx1"/>
                </a:solidFill>
                <a:effectLst/>
                <a:latin typeface="Google Sans"/>
              </a:rPr>
              <a:t>AI algorithms can identify and locate objects within images and videos, such as cars, pedestrians, and traffic signs. This technology is crucial for applications like self-driving cars, image tagging, and security surveillance.</a:t>
            </a:r>
          </a:p>
          <a:p>
            <a:pPr algn="l">
              <a:buFont typeface="+mj-lt"/>
              <a:buAutoNum type="arabicPeriod"/>
            </a:pPr>
            <a:r>
              <a:rPr lang="en-IE" b="0" i="0" u="none" strike="noStrike" dirty="0">
                <a:solidFill>
                  <a:schemeClr val="tx1"/>
                </a:solidFill>
                <a:effectLst/>
                <a:highlight>
                  <a:srgbClr val="FFFF00"/>
                </a:highlight>
                <a:latin typeface="Google Sans"/>
              </a:rPr>
              <a:t>Image Recognition: </a:t>
            </a:r>
            <a:r>
              <a:rPr lang="en-IE" b="0" i="0" u="none" strike="noStrike" dirty="0">
                <a:solidFill>
                  <a:schemeClr val="tx1"/>
                </a:solidFill>
                <a:effectLst/>
                <a:latin typeface="Google Sans"/>
              </a:rPr>
              <a:t>AI can classify and categorize images based on their content, such as identifying specific objects, scenes, or activities. This capability is essential for applications like image search, content moderation, and medical diagnosis.</a:t>
            </a:r>
          </a:p>
          <a:p>
            <a:pPr algn="l">
              <a:buFont typeface="+mj-lt"/>
              <a:buAutoNum type="arabicPeriod"/>
            </a:pPr>
            <a:r>
              <a:rPr lang="en-IE" b="0" i="0" u="none" strike="noStrike" dirty="0">
                <a:solidFill>
                  <a:schemeClr val="tx1"/>
                </a:solidFill>
                <a:effectLst/>
                <a:highlight>
                  <a:srgbClr val="FFFF00"/>
                </a:highlight>
                <a:latin typeface="Google Sans"/>
              </a:rPr>
              <a:t>Facial Recognition: </a:t>
            </a:r>
            <a:r>
              <a:rPr lang="en-IE" b="0" i="0" u="none" strike="noStrike" dirty="0">
                <a:solidFill>
                  <a:schemeClr val="tx1"/>
                </a:solidFill>
                <a:effectLst/>
                <a:latin typeface="Google Sans"/>
              </a:rPr>
              <a:t>AI can identify and match faces, enabling applications like face unlocking for smartphones, access control systems, and criminal investigations.</a:t>
            </a:r>
          </a:p>
          <a:p>
            <a:pPr algn="l">
              <a:buFont typeface="+mj-lt"/>
              <a:buAutoNum type="arabicPeriod"/>
            </a:pPr>
            <a:r>
              <a:rPr lang="en-IE" b="0" i="0" u="none" strike="noStrike" dirty="0">
                <a:solidFill>
                  <a:schemeClr val="tx1"/>
                </a:solidFill>
                <a:effectLst/>
                <a:highlight>
                  <a:srgbClr val="FFFF00"/>
                </a:highlight>
                <a:latin typeface="Google Sans"/>
              </a:rPr>
              <a:t>Autonomous Navigation:</a:t>
            </a:r>
            <a:r>
              <a:rPr lang="en-IE" b="0" i="0" u="none" strike="noStrike" dirty="0">
                <a:solidFill>
                  <a:schemeClr val="tx1"/>
                </a:solidFill>
                <a:effectLst/>
                <a:latin typeface="Google Sans"/>
              </a:rPr>
              <a:t> AI empowers robots and vehicles to navigate their surroundings by interpreting visual information from cameras and sensors. This technology is essential for self-driving cars, drones, and robotic assistants.</a:t>
            </a:r>
          </a:p>
          <a:p>
            <a:pPr algn="l">
              <a:buFont typeface="+mj-lt"/>
              <a:buAutoNum type="arabicPeriod"/>
            </a:pPr>
            <a:r>
              <a:rPr lang="en-IE" b="0" i="0" u="none" strike="noStrike" dirty="0">
                <a:solidFill>
                  <a:schemeClr val="tx1"/>
                </a:solidFill>
                <a:effectLst/>
                <a:highlight>
                  <a:srgbClr val="FFFF00"/>
                </a:highlight>
                <a:latin typeface="Google Sans"/>
              </a:rPr>
              <a:t>Medical Imaging Analysis: </a:t>
            </a:r>
            <a:r>
              <a:rPr lang="en-IE" b="0" i="0" u="none" strike="noStrike" dirty="0">
                <a:solidFill>
                  <a:schemeClr val="tx1"/>
                </a:solidFill>
                <a:effectLst/>
                <a:latin typeface="Google Sans"/>
              </a:rPr>
              <a:t>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medical images, such as X-rays, CT scans, and MRIs, to assist in diagnosis, treatment planning, and monitoring disease progression.</a:t>
            </a:r>
          </a:p>
          <a:p>
            <a:pPr algn="l">
              <a:buFont typeface="+mj-lt"/>
              <a:buAutoNum type="arabicPeriod"/>
            </a:pPr>
            <a:r>
              <a:rPr lang="en-IE" b="0" i="0" u="none" strike="noStrike" dirty="0">
                <a:solidFill>
                  <a:schemeClr val="tx1"/>
                </a:solidFill>
                <a:effectLst/>
                <a:highlight>
                  <a:srgbClr val="FFFF00"/>
                </a:highlight>
                <a:latin typeface="Google Sans"/>
              </a:rPr>
              <a:t>Augmented Reality: </a:t>
            </a:r>
            <a:r>
              <a:rPr lang="en-IE" b="0" i="0" u="none" strike="noStrike" dirty="0">
                <a:solidFill>
                  <a:schemeClr val="tx1"/>
                </a:solidFill>
                <a:effectLst/>
                <a:latin typeface="Google Sans"/>
              </a:rPr>
              <a:t>AI enables real-time interaction between the physical world and digital information, enriching user experiences in areas like gaming, education, and training.</a:t>
            </a:r>
          </a:p>
          <a:p>
            <a:pPr algn="l">
              <a:buFont typeface="+mj-lt"/>
              <a:buAutoNum type="arabicPeriod"/>
            </a:pPr>
            <a:r>
              <a:rPr lang="en-IE" b="0" i="0" u="none" strike="noStrike" dirty="0">
                <a:solidFill>
                  <a:schemeClr val="tx1"/>
                </a:solidFill>
                <a:effectLst/>
                <a:highlight>
                  <a:srgbClr val="FFFF00"/>
                </a:highlight>
                <a:latin typeface="Google Sans"/>
              </a:rPr>
              <a:t>Virtual Reality: </a:t>
            </a:r>
            <a:r>
              <a:rPr lang="en-IE" b="0" i="0" u="none" strike="noStrike" dirty="0">
                <a:solidFill>
                  <a:schemeClr val="tx1"/>
                </a:solidFill>
                <a:effectLst/>
                <a:latin typeface="Google Sans"/>
              </a:rPr>
              <a:t>AI enhances virtual reality experiences by creating realistic and interactive virtual environments, providing immersive experiences for entertainment, training, and simulations.</a:t>
            </a:r>
          </a:p>
          <a:p>
            <a:endParaRPr lang="en-US" dirty="0"/>
          </a:p>
        </p:txBody>
      </p:sp>
    </p:spTree>
    <p:extLst>
      <p:ext uri="{BB962C8B-B14F-4D97-AF65-F5344CB8AC3E}">
        <p14:creationId xmlns:p14="http://schemas.microsoft.com/office/powerpoint/2010/main" val="213538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C6D6-BE4D-9495-B07E-2BC04CC914E4}"/>
              </a:ext>
            </a:extLst>
          </p:cNvPr>
          <p:cNvSpPr>
            <a:spLocks noGrp="1"/>
          </p:cNvSpPr>
          <p:nvPr>
            <p:ph type="title"/>
          </p:nvPr>
        </p:nvSpPr>
        <p:spPr>
          <a:xfrm>
            <a:off x="1154953" y="973668"/>
            <a:ext cx="8761413" cy="706964"/>
          </a:xfrm>
        </p:spPr>
        <p:txBody>
          <a:bodyPr anchor="ctr">
            <a:normAutofit/>
          </a:bodyPr>
          <a:lstStyle/>
          <a:p>
            <a:r>
              <a:rPr lang="en-US" dirty="0"/>
              <a:t>Computer Vision Object Detection</a:t>
            </a:r>
          </a:p>
        </p:txBody>
      </p:sp>
      <p:pic>
        <p:nvPicPr>
          <p:cNvPr id="19458" name="Picture 2" descr="What is computer vision and how does it work with artificial intelligence?">
            <a:extLst>
              <a:ext uri="{FF2B5EF4-FFF2-40B4-BE49-F238E27FC236}">
                <a16:creationId xmlns:a16="http://schemas.microsoft.com/office/drawing/2014/main" id="{7B5AE2E3-2E42-AA98-CB79-B66350F281D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9664" r="6538"/>
          <a:stretch/>
        </p:blipFill>
        <p:spPr bwMode="auto">
          <a:xfrm>
            <a:off x="843148" y="2382736"/>
            <a:ext cx="5136964" cy="363706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9460" name="Picture 4" descr="Augmented reality (AR) glasses with airport display information">
            <a:extLst>
              <a:ext uri="{FF2B5EF4-FFF2-40B4-BE49-F238E27FC236}">
                <a16:creationId xmlns:a16="http://schemas.microsoft.com/office/drawing/2014/main" id="{689A7FAC-42EE-2682-720F-85D51391352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2480030"/>
            <a:ext cx="5375819" cy="353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074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4F12-3A33-BB69-FC47-959DDE1C894F}"/>
              </a:ext>
            </a:extLst>
          </p:cNvPr>
          <p:cNvSpPr>
            <a:spLocks noGrp="1"/>
          </p:cNvSpPr>
          <p:nvPr>
            <p:ph type="title"/>
          </p:nvPr>
        </p:nvSpPr>
        <p:spPr/>
        <p:txBody>
          <a:bodyPr/>
          <a:lstStyle/>
          <a:p>
            <a:r>
              <a:rPr lang="en-IE" b="0" i="0" u="none" strike="noStrike" dirty="0">
                <a:solidFill>
                  <a:srgbClr val="E3E3E3"/>
                </a:solidFill>
                <a:effectLst/>
                <a:latin typeface="Google Sans"/>
              </a:rPr>
              <a:t>Impact of AI in Computer Vision</a:t>
            </a:r>
            <a:endParaRPr lang="en-US" dirty="0"/>
          </a:p>
        </p:txBody>
      </p:sp>
      <p:sp>
        <p:nvSpPr>
          <p:cNvPr id="3" name="Content Placeholder 2">
            <a:extLst>
              <a:ext uri="{FF2B5EF4-FFF2-40B4-BE49-F238E27FC236}">
                <a16:creationId xmlns:a16="http://schemas.microsoft.com/office/drawing/2014/main" id="{72A097E3-1B93-5F82-BAC8-D9A21AC9A574}"/>
              </a:ext>
            </a:extLst>
          </p:cNvPr>
          <p:cNvSpPr>
            <a:spLocks noGrp="1"/>
          </p:cNvSpPr>
          <p:nvPr>
            <p:ph idx="1"/>
          </p:nvPr>
        </p:nvSpPr>
        <p:spPr>
          <a:xfrm>
            <a:off x="851338" y="2375338"/>
            <a:ext cx="10604938" cy="4277710"/>
          </a:xfrm>
        </p:spPr>
        <p:txBody>
          <a:bodyPr/>
          <a:lstStyle/>
          <a:p>
            <a:pPr algn="l">
              <a:buFont typeface="+mj-lt"/>
              <a:buAutoNum type="arabicPeriod"/>
            </a:pPr>
            <a:r>
              <a:rPr lang="en-IE" sz="2000" b="0" i="0" u="none" strike="noStrike" dirty="0">
                <a:solidFill>
                  <a:schemeClr val="tx1"/>
                </a:solidFill>
                <a:effectLst/>
                <a:highlight>
                  <a:srgbClr val="FFFF00"/>
                </a:highlight>
                <a:latin typeface="Google Sans"/>
              </a:rPr>
              <a:t>Enhanced Human Capabilities: </a:t>
            </a:r>
            <a:r>
              <a:rPr lang="en-IE" sz="2000" b="0" i="0" u="none" strike="noStrike" dirty="0">
                <a:solidFill>
                  <a:schemeClr val="tx1"/>
                </a:solidFill>
                <a:effectLst/>
                <a:latin typeface="Google Sans"/>
              </a:rPr>
              <a:t>AI extends human capabilities by enabling computers to perform visual tasks with greater accuracy and speed.</a:t>
            </a:r>
          </a:p>
          <a:p>
            <a:pPr algn="l">
              <a:buFont typeface="+mj-lt"/>
              <a:buAutoNum type="arabicPeriod"/>
            </a:pPr>
            <a:r>
              <a:rPr lang="en-IE" sz="2000" b="0" i="0" u="none" strike="noStrike" dirty="0">
                <a:solidFill>
                  <a:schemeClr val="tx1"/>
                </a:solidFill>
                <a:effectLst/>
                <a:highlight>
                  <a:srgbClr val="FFFF00"/>
                </a:highlight>
                <a:latin typeface="Google Sans"/>
              </a:rPr>
              <a:t>Improved Safety and Security: </a:t>
            </a:r>
            <a:r>
              <a:rPr lang="en-IE" sz="2000" b="0" i="0" u="none" strike="noStrike" dirty="0">
                <a:solidFill>
                  <a:schemeClr val="tx1"/>
                </a:solidFill>
                <a:effectLst/>
                <a:latin typeface="Google Sans"/>
              </a:rPr>
              <a:t>AI-powered systems enhance safety and security in areas like traffic monitoring, autonomous vehicles, and facial recognition-based access control.</a:t>
            </a:r>
          </a:p>
          <a:p>
            <a:pPr algn="l">
              <a:buFont typeface="+mj-lt"/>
              <a:buAutoNum type="arabicPeriod"/>
            </a:pPr>
            <a:r>
              <a:rPr lang="en-IE" sz="2000" b="0" i="0" u="none" strike="noStrike" dirty="0">
                <a:solidFill>
                  <a:schemeClr val="tx1"/>
                </a:solidFill>
                <a:effectLst/>
                <a:highlight>
                  <a:srgbClr val="FFFF00"/>
                </a:highlight>
                <a:latin typeface="Google Sans"/>
              </a:rPr>
              <a:t>Personalized Experiences: </a:t>
            </a:r>
            <a:r>
              <a:rPr lang="en-IE" sz="2000" b="0" i="0" u="none" strike="noStrike" dirty="0">
                <a:solidFill>
                  <a:schemeClr val="tx1"/>
                </a:solidFill>
                <a:effectLst/>
                <a:latin typeface="Google Sans"/>
              </a:rPr>
              <a:t>AI enables tailored experiences in areas like product recommendations, content curation, and personalized advertising.</a:t>
            </a:r>
          </a:p>
          <a:p>
            <a:pPr algn="l">
              <a:buFont typeface="+mj-lt"/>
              <a:buAutoNum type="arabicPeriod"/>
            </a:pPr>
            <a:r>
              <a:rPr lang="en-IE" sz="2000" b="0" i="0" u="none" strike="noStrike" dirty="0">
                <a:solidFill>
                  <a:schemeClr val="tx1"/>
                </a:solidFill>
                <a:effectLst/>
                <a:highlight>
                  <a:srgbClr val="FFFF00"/>
                </a:highlight>
                <a:latin typeface="Google Sans"/>
              </a:rPr>
              <a:t>Scientific Discoveries: </a:t>
            </a:r>
            <a:r>
              <a:rPr lang="en-IE" sz="2000" b="0" i="0" u="none" strike="noStrike" dirty="0">
                <a:solidFill>
                  <a:schemeClr val="tx1"/>
                </a:solidFill>
                <a:effectLst/>
                <a:latin typeface="Google Sans"/>
              </a:rPr>
              <a:t>AI facilitates scientific discoveries by </a:t>
            </a:r>
            <a:r>
              <a:rPr lang="en-IE" sz="2000" b="0" i="0" u="none" strike="noStrike" dirty="0" err="1">
                <a:solidFill>
                  <a:schemeClr val="tx1"/>
                </a:solidFill>
                <a:effectLst/>
                <a:highlight>
                  <a:srgbClr val="FFFF00"/>
                </a:highlight>
                <a:latin typeface="Google Sans"/>
              </a:rPr>
              <a:t>analyzing</a:t>
            </a:r>
            <a:r>
              <a:rPr lang="en-IE" sz="2000" b="0" i="0" u="none" strike="noStrike" dirty="0">
                <a:solidFill>
                  <a:schemeClr val="tx1"/>
                </a:solidFill>
                <a:effectLst/>
                <a:highlight>
                  <a:srgbClr val="FFFF00"/>
                </a:highlight>
                <a:latin typeface="Google Sans"/>
              </a:rPr>
              <a:t> vast amounts of visual data </a:t>
            </a:r>
            <a:r>
              <a:rPr lang="en-IE" sz="2000" b="0" i="0" u="none" strike="noStrike" dirty="0">
                <a:solidFill>
                  <a:schemeClr val="tx1"/>
                </a:solidFill>
                <a:effectLst/>
                <a:latin typeface="Google Sans"/>
              </a:rPr>
              <a:t>to uncover hidden patterns and insights.</a:t>
            </a:r>
          </a:p>
          <a:p>
            <a:pPr algn="l">
              <a:buFont typeface="+mj-lt"/>
              <a:buAutoNum type="arabicPeriod"/>
            </a:pPr>
            <a:r>
              <a:rPr lang="en-IE" sz="2000" b="0" i="0" u="none" strike="noStrike" dirty="0">
                <a:solidFill>
                  <a:schemeClr val="tx1"/>
                </a:solidFill>
                <a:effectLst/>
                <a:highlight>
                  <a:srgbClr val="FFFF00"/>
                </a:highlight>
                <a:latin typeface="Google Sans"/>
              </a:rPr>
              <a:t>Industrial Automation: </a:t>
            </a:r>
            <a:r>
              <a:rPr lang="en-IE" sz="2000" b="0" i="0" u="none" strike="noStrike" dirty="0">
                <a:solidFill>
                  <a:schemeClr val="tx1"/>
                </a:solidFill>
                <a:effectLst/>
                <a:latin typeface="Google Sans"/>
              </a:rPr>
              <a:t>AI automates visual inspection tasks in manufacturing, improving productivity and quality control.</a:t>
            </a:r>
          </a:p>
          <a:p>
            <a:endParaRPr lang="en-US" dirty="0"/>
          </a:p>
        </p:txBody>
      </p:sp>
    </p:spTree>
    <p:extLst>
      <p:ext uri="{BB962C8B-B14F-4D97-AF65-F5344CB8AC3E}">
        <p14:creationId xmlns:p14="http://schemas.microsoft.com/office/powerpoint/2010/main" val="2167063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3DAF-FBD4-63DB-50C3-5FA18D2966B8}"/>
              </a:ext>
            </a:extLst>
          </p:cNvPr>
          <p:cNvSpPr>
            <a:spLocks noGrp="1"/>
          </p:cNvSpPr>
          <p:nvPr>
            <p:ph type="title"/>
          </p:nvPr>
        </p:nvSpPr>
        <p:spPr/>
        <p:txBody>
          <a:bodyPr/>
          <a:lstStyle/>
          <a:p>
            <a:r>
              <a:rPr lang="en-US" dirty="0"/>
              <a:t>AI In Education</a:t>
            </a:r>
          </a:p>
        </p:txBody>
      </p:sp>
      <p:sp>
        <p:nvSpPr>
          <p:cNvPr id="3" name="Content Placeholder 2">
            <a:extLst>
              <a:ext uri="{FF2B5EF4-FFF2-40B4-BE49-F238E27FC236}">
                <a16:creationId xmlns:a16="http://schemas.microsoft.com/office/drawing/2014/main" id="{4E493D7B-2146-52D1-555C-5BAFAF7B73E7}"/>
              </a:ext>
            </a:extLst>
          </p:cNvPr>
          <p:cNvSpPr>
            <a:spLocks noGrp="1"/>
          </p:cNvSpPr>
          <p:nvPr>
            <p:ph idx="1"/>
          </p:nvPr>
        </p:nvSpPr>
        <p:spPr>
          <a:xfrm>
            <a:off x="809297" y="2196662"/>
            <a:ext cx="10878206" cy="4661338"/>
          </a:xfrm>
        </p:spPr>
        <p:txBody>
          <a:bodyPr>
            <a:normAutofit fontScale="77500" lnSpcReduction="20000"/>
          </a:bodyPr>
          <a:lstStyle/>
          <a:p>
            <a:pPr algn="l">
              <a:buFont typeface="+mj-lt"/>
              <a:buAutoNum type="arabicPeriod"/>
            </a:pPr>
            <a:r>
              <a:rPr lang="en-IE" b="0" i="0" u="none" strike="noStrike" dirty="0">
                <a:solidFill>
                  <a:schemeClr val="tx1"/>
                </a:solidFill>
                <a:effectLst/>
                <a:highlight>
                  <a:srgbClr val="FFFF00"/>
                </a:highlight>
                <a:latin typeface="Google Sans"/>
              </a:rPr>
              <a:t>Personalized Learning</a:t>
            </a:r>
            <a:r>
              <a:rPr lang="en-IE" b="0" i="0" u="none" strike="noStrike" dirty="0">
                <a:solidFill>
                  <a:schemeClr val="tx1"/>
                </a:solidFill>
                <a:effectLst/>
                <a:latin typeface="Google Sans"/>
              </a:rPr>
              <a:t>: 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student data, including academic performance, learning styles, and interests, to create personalized learning experiences. This includes tailoring instruction, recommending resources, and providing adaptive feedback.</a:t>
            </a:r>
          </a:p>
          <a:p>
            <a:pPr algn="l">
              <a:buFont typeface="+mj-lt"/>
              <a:buAutoNum type="arabicPeriod"/>
            </a:pPr>
            <a:r>
              <a:rPr lang="en-IE" b="0" i="0" u="none" strike="noStrike" dirty="0">
                <a:solidFill>
                  <a:schemeClr val="tx1"/>
                </a:solidFill>
                <a:effectLst/>
                <a:highlight>
                  <a:srgbClr val="FFFF00"/>
                </a:highlight>
                <a:latin typeface="Google Sans"/>
              </a:rPr>
              <a:t>Intelligent Tutoring Systems: </a:t>
            </a:r>
            <a:r>
              <a:rPr lang="en-IE" b="0" i="0" u="none" strike="noStrike" dirty="0">
                <a:solidFill>
                  <a:schemeClr val="tx1"/>
                </a:solidFill>
                <a:effectLst/>
                <a:latin typeface="Google Sans"/>
              </a:rPr>
              <a:t>AI-powered tutoring systems provide individualized instruction and support to students, offering real-time feedback, answering questions, and adapting to student progress.</a:t>
            </a:r>
          </a:p>
          <a:p>
            <a:pPr algn="l">
              <a:buFont typeface="+mj-lt"/>
              <a:buAutoNum type="arabicPeriod"/>
            </a:pPr>
            <a:r>
              <a:rPr lang="en-IE" b="0" i="0" u="none" strike="noStrike" dirty="0">
                <a:solidFill>
                  <a:schemeClr val="tx1"/>
                </a:solidFill>
                <a:effectLst/>
                <a:highlight>
                  <a:srgbClr val="FFFF00"/>
                </a:highlight>
                <a:latin typeface="Google Sans"/>
              </a:rPr>
              <a:t>Automated Assessment: </a:t>
            </a:r>
            <a:r>
              <a:rPr lang="en-IE" b="0" i="0" u="none" strike="noStrike" dirty="0">
                <a:solidFill>
                  <a:schemeClr val="tx1"/>
                </a:solidFill>
                <a:effectLst/>
                <a:latin typeface="Google Sans"/>
              </a:rPr>
              <a:t>AI can automate the assessment of student work, providing teachers with valuable insights into student understanding and progress. This includes grading assignments, identifying areas for improvement, and tracking individual student growth.</a:t>
            </a:r>
          </a:p>
          <a:p>
            <a:pPr algn="l">
              <a:buFont typeface="+mj-lt"/>
              <a:buAutoNum type="arabicPeriod"/>
            </a:pPr>
            <a:r>
              <a:rPr lang="en-IE" b="0" i="0" u="none" strike="noStrike" dirty="0">
                <a:solidFill>
                  <a:schemeClr val="tx1"/>
                </a:solidFill>
                <a:effectLst/>
                <a:highlight>
                  <a:srgbClr val="FFFF00"/>
                </a:highlight>
                <a:latin typeface="Google Sans"/>
              </a:rPr>
              <a:t>Chatbots and Virtual Assistants: </a:t>
            </a:r>
            <a:r>
              <a:rPr lang="en-IE" b="0" i="0" u="none" strike="noStrike" dirty="0">
                <a:solidFill>
                  <a:schemeClr val="tx1"/>
                </a:solidFill>
                <a:effectLst/>
                <a:latin typeface="Google Sans"/>
              </a:rPr>
              <a:t>AI-powered chatbots and virtual assistants can provide students with 24/7 support, answering questions, addressing concerns, and guiding them through educational resources.</a:t>
            </a:r>
          </a:p>
          <a:p>
            <a:pPr algn="l">
              <a:buFont typeface="+mj-lt"/>
              <a:buAutoNum type="arabicPeriod"/>
            </a:pPr>
            <a:r>
              <a:rPr lang="en-IE" b="0" i="0" u="none" strike="noStrike" dirty="0">
                <a:solidFill>
                  <a:schemeClr val="tx1"/>
                </a:solidFill>
                <a:effectLst/>
                <a:highlight>
                  <a:srgbClr val="FFFF00"/>
                </a:highlight>
                <a:latin typeface="Google Sans"/>
              </a:rPr>
              <a:t>Language Learning and Translation: </a:t>
            </a:r>
            <a:r>
              <a:rPr lang="en-IE" b="0" i="0" u="none" strike="noStrike" dirty="0">
                <a:solidFill>
                  <a:schemeClr val="tx1"/>
                </a:solidFill>
                <a:effectLst/>
                <a:latin typeface="Google Sans"/>
              </a:rPr>
              <a:t>AI-based language learning platforms offer personalized instruction, adaptive exercises, and real-time feedback, enhancing language acquisition and communication skills.</a:t>
            </a:r>
          </a:p>
          <a:p>
            <a:pPr algn="l">
              <a:buFont typeface="+mj-lt"/>
              <a:buAutoNum type="arabicPeriod"/>
            </a:pPr>
            <a:r>
              <a:rPr lang="en-IE" b="0" i="0" u="none" strike="noStrike" dirty="0">
                <a:solidFill>
                  <a:schemeClr val="tx1"/>
                </a:solidFill>
                <a:effectLst/>
                <a:highlight>
                  <a:srgbClr val="FFFF00"/>
                </a:highlight>
                <a:latin typeface="Google Sans"/>
              </a:rPr>
              <a:t>Special Education and Accessibility: </a:t>
            </a:r>
            <a:r>
              <a:rPr lang="en-IE" b="0" i="0" u="none" strike="noStrike" dirty="0">
                <a:solidFill>
                  <a:schemeClr val="tx1"/>
                </a:solidFill>
                <a:effectLst/>
                <a:latin typeface="Google Sans"/>
              </a:rPr>
              <a:t>AI tools can provide individualized support for students with special needs, such as text-to-speech tools, adaptive learning materials, and personalized instruction.</a:t>
            </a:r>
          </a:p>
          <a:p>
            <a:pPr algn="l">
              <a:buFont typeface="+mj-lt"/>
              <a:buAutoNum type="arabicPeriod"/>
            </a:pPr>
            <a:r>
              <a:rPr lang="en-IE" b="0" i="0" u="none" strike="noStrike" dirty="0">
                <a:solidFill>
                  <a:schemeClr val="tx1"/>
                </a:solidFill>
                <a:effectLst/>
                <a:highlight>
                  <a:srgbClr val="FFFF00"/>
                </a:highlight>
                <a:latin typeface="Google Sans"/>
              </a:rPr>
              <a:t>Predictive Analytics</a:t>
            </a:r>
            <a:r>
              <a:rPr lang="en-IE" b="0" i="0" u="none" strike="noStrike" dirty="0">
                <a:solidFill>
                  <a:schemeClr val="tx1"/>
                </a:solidFill>
                <a:effectLst/>
                <a:latin typeface="Google Sans"/>
              </a:rPr>
              <a:t>: 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student data to predict potential academic challenges or areas for improvement, allowing proactive interventions and support.</a:t>
            </a:r>
          </a:p>
          <a:p>
            <a:pPr algn="l">
              <a:buFont typeface="+mj-lt"/>
              <a:buAutoNum type="arabicPeriod"/>
            </a:pPr>
            <a:r>
              <a:rPr lang="en-IE" b="0" i="0" u="none" strike="noStrike" dirty="0">
                <a:solidFill>
                  <a:schemeClr val="tx1"/>
                </a:solidFill>
                <a:effectLst/>
                <a:highlight>
                  <a:srgbClr val="FFFF00"/>
                </a:highlight>
                <a:latin typeface="Google Sans"/>
              </a:rPr>
              <a:t>Educational Content Creation:</a:t>
            </a:r>
            <a:r>
              <a:rPr lang="en-IE" b="0" i="0" u="none" strike="noStrike" dirty="0">
                <a:solidFill>
                  <a:schemeClr val="tx1"/>
                </a:solidFill>
                <a:effectLst/>
                <a:latin typeface="Google Sans"/>
              </a:rPr>
              <a:t> AI can assist in creating personalized educational content, such as adaptive quizzes, gamified learning experiences, and interactive simulations.</a:t>
            </a:r>
          </a:p>
          <a:p>
            <a:pPr algn="l">
              <a:buFont typeface="+mj-lt"/>
              <a:buAutoNum type="arabicPeriod"/>
            </a:pPr>
            <a:r>
              <a:rPr lang="en-IE" b="0" i="0" u="none" strike="noStrike" dirty="0">
                <a:solidFill>
                  <a:schemeClr val="tx1"/>
                </a:solidFill>
                <a:effectLst/>
                <a:highlight>
                  <a:srgbClr val="FFFF00"/>
                </a:highlight>
                <a:latin typeface="Google Sans"/>
              </a:rPr>
              <a:t>Plagiarism Detection: </a:t>
            </a:r>
            <a:r>
              <a:rPr lang="en-IE" b="0" i="0" u="none" strike="noStrike" dirty="0">
                <a:solidFill>
                  <a:schemeClr val="tx1"/>
                </a:solidFill>
                <a:effectLst/>
                <a:latin typeface="Google Sans"/>
              </a:rPr>
              <a:t>AI algorithms can detect plagiarism in student work, promoting academic integrity and originality.</a:t>
            </a:r>
          </a:p>
          <a:p>
            <a:pPr algn="l">
              <a:buFont typeface="+mj-lt"/>
              <a:buAutoNum type="arabicPeriod"/>
            </a:pPr>
            <a:r>
              <a:rPr lang="en-IE" b="0" i="0" u="none" strike="noStrike" dirty="0">
                <a:solidFill>
                  <a:schemeClr val="tx1"/>
                </a:solidFill>
                <a:effectLst/>
                <a:highlight>
                  <a:srgbClr val="FFFF00"/>
                </a:highlight>
                <a:latin typeface="Google Sans"/>
              </a:rPr>
              <a:t>Administrative Tasks: </a:t>
            </a:r>
            <a:r>
              <a:rPr lang="en-IE" b="0" i="0" u="none" strike="noStrike" dirty="0">
                <a:solidFill>
                  <a:schemeClr val="tx1"/>
                </a:solidFill>
                <a:effectLst/>
                <a:latin typeface="Google Sans"/>
              </a:rPr>
              <a:t>AI can automate administrative tasks, such as scheduling, grading, and recordkeeping, freeing up teachers' time to focus on teaching and student interactions.</a:t>
            </a:r>
          </a:p>
          <a:p>
            <a:endParaRPr lang="en-US" dirty="0"/>
          </a:p>
        </p:txBody>
      </p:sp>
    </p:spTree>
    <p:extLst>
      <p:ext uri="{BB962C8B-B14F-4D97-AF65-F5344CB8AC3E}">
        <p14:creationId xmlns:p14="http://schemas.microsoft.com/office/powerpoint/2010/main" val="360898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FF9B6-EAF0-29F4-63EC-DC77B8F35AAE}"/>
              </a:ext>
            </a:extLst>
          </p:cNvPr>
          <p:cNvSpPr>
            <a:spLocks noGrp="1"/>
          </p:cNvSpPr>
          <p:nvPr>
            <p:ph type="title"/>
          </p:nvPr>
        </p:nvSpPr>
        <p:spPr/>
        <p:txBody>
          <a:bodyPr/>
          <a:lstStyle/>
          <a:p>
            <a:r>
              <a:rPr lang="en-US" dirty="0"/>
              <a:t>Impact of AI in Education</a:t>
            </a:r>
          </a:p>
        </p:txBody>
      </p:sp>
      <p:sp>
        <p:nvSpPr>
          <p:cNvPr id="3" name="Content Placeholder 2">
            <a:extLst>
              <a:ext uri="{FF2B5EF4-FFF2-40B4-BE49-F238E27FC236}">
                <a16:creationId xmlns:a16="http://schemas.microsoft.com/office/drawing/2014/main" id="{76E0EF54-5531-F9C7-8F30-42BA25CFB85A}"/>
              </a:ext>
            </a:extLst>
          </p:cNvPr>
          <p:cNvSpPr>
            <a:spLocks noGrp="1"/>
          </p:cNvSpPr>
          <p:nvPr>
            <p:ph idx="1"/>
          </p:nvPr>
        </p:nvSpPr>
        <p:spPr>
          <a:xfrm>
            <a:off x="693682" y="2259724"/>
            <a:ext cx="10941269" cy="4456386"/>
          </a:xfrm>
        </p:spPr>
        <p:txBody>
          <a:bodyPr>
            <a:normAutofit/>
          </a:bodyPr>
          <a:lstStyle/>
          <a:p>
            <a:pPr algn="l">
              <a:buFont typeface="+mj-lt"/>
              <a:buAutoNum type="arabicPeriod"/>
            </a:pPr>
            <a:r>
              <a:rPr lang="en-IE" b="0" i="0" u="none" strike="noStrike" dirty="0">
                <a:solidFill>
                  <a:schemeClr val="tx1"/>
                </a:solidFill>
                <a:effectLst/>
                <a:highlight>
                  <a:srgbClr val="FFFF00"/>
                </a:highlight>
                <a:latin typeface="Google Sans"/>
              </a:rPr>
              <a:t>Enhanced Learning Outcomes: </a:t>
            </a:r>
            <a:r>
              <a:rPr lang="en-IE" b="0" i="0" u="none" strike="noStrike" dirty="0">
                <a:solidFill>
                  <a:schemeClr val="tx1"/>
                </a:solidFill>
                <a:effectLst/>
                <a:latin typeface="Google Sans"/>
              </a:rPr>
              <a:t>AI-powered tools can improve student engagement, motivation, and achievement by providing personalized learning experiences, timely feedback, and individualized support.</a:t>
            </a:r>
          </a:p>
          <a:p>
            <a:pPr algn="l">
              <a:buFont typeface="+mj-lt"/>
              <a:buAutoNum type="arabicPeriod"/>
            </a:pPr>
            <a:r>
              <a:rPr lang="en-IE" b="0" i="0" u="none" strike="noStrike" dirty="0">
                <a:solidFill>
                  <a:schemeClr val="tx1"/>
                </a:solidFill>
                <a:effectLst/>
                <a:highlight>
                  <a:srgbClr val="FFFF00"/>
                </a:highlight>
                <a:latin typeface="Google Sans"/>
              </a:rPr>
              <a:t>Increased Teacher Effectiveness: </a:t>
            </a:r>
            <a:r>
              <a:rPr lang="en-IE" b="0" i="0" u="none" strike="noStrike" dirty="0">
                <a:solidFill>
                  <a:schemeClr val="tx1"/>
                </a:solidFill>
                <a:effectLst/>
                <a:latin typeface="Google Sans"/>
              </a:rPr>
              <a:t>AI can empower teachers to focus on higher-order tasks, such as providing individualized instruction, building relationships with students, and addressing specific learning needs.</a:t>
            </a:r>
          </a:p>
          <a:p>
            <a:pPr algn="l">
              <a:buFont typeface="+mj-lt"/>
              <a:buAutoNum type="arabicPeriod"/>
            </a:pPr>
            <a:r>
              <a:rPr lang="en-IE" b="0" i="0" u="none" strike="noStrike" dirty="0">
                <a:solidFill>
                  <a:schemeClr val="tx1"/>
                </a:solidFill>
                <a:effectLst/>
                <a:highlight>
                  <a:srgbClr val="FFFF00"/>
                </a:highlight>
                <a:latin typeface="Google Sans"/>
              </a:rPr>
              <a:t>Improved Equity and Access: </a:t>
            </a:r>
            <a:r>
              <a:rPr lang="en-IE" b="0" i="0" u="none" strike="noStrike" dirty="0">
                <a:solidFill>
                  <a:schemeClr val="tx1"/>
                </a:solidFill>
                <a:effectLst/>
                <a:latin typeface="Google Sans"/>
              </a:rPr>
              <a:t>AI can bridge educational gaps and provide equitable access to quality learning experiences for all students, regardless of background or location.</a:t>
            </a:r>
          </a:p>
          <a:p>
            <a:pPr algn="l">
              <a:buFont typeface="+mj-lt"/>
              <a:buAutoNum type="arabicPeriod"/>
            </a:pPr>
            <a:r>
              <a:rPr lang="en-IE" b="0" i="0" u="none" strike="noStrike" dirty="0">
                <a:solidFill>
                  <a:schemeClr val="tx1"/>
                </a:solidFill>
                <a:effectLst/>
                <a:highlight>
                  <a:srgbClr val="FFFF00"/>
                </a:highlight>
                <a:latin typeface="Google Sans"/>
              </a:rPr>
              <a:t>Adaptive to Evolving Needs: </a:t>
            </a:r>
            <a:r>
              <a:rPr lang="en-IE" b="0" i="0" u="none" strike="noStrike" dirty="0">
                <a:solidFill>
                  <a:schemeClr val="tx1"/>
                </a:solidFill>
                <a:effectLst/>
                <a:latin typeface="Google Sans"/>
              </a:rPr>
              <a:t>AI can adapt to changing educational needs and challenges, providing innovative solutions to emerging issues in education.</a:t>
            </a:r>
          </a:p>
          <a:p>
            <a:pPr algn="l">
              <a:buFont typeface="+mj-lt"/>
              <a:buAutoNum type="arabicPeriod"/>
            </a:pPr>
            <a:r>
              <a:rPr lang="en-IE" b="0" i="0" u="none" strike="noStrike" dirty="0">
                <a:solidFill>
                  <a:schemeClr val="tx1"/>
                </a:solidFill>
                <a:effectLst/>
                <a:highlight>
                  <a:srgbClr val="FFFF00"/>
                </a:highlight>
                <a:latin typeface="Google Sans"/>
              </a:rPr>
              <a:t>Personalized Learning Pathways: </a:t>
            </a:r>
            <a:r>
              <a:rPr lang="en-IE" b="0" i="0" u="none" strike="noStrike" dirty="0">
                <a:solidFill>
                  <a:schemeClr val="tx1"/>
                </a:solidFill>
                <a:effectLst/>
                <a:latin typeface="Google Sans"/>
              </a:rPr>
              <a:t>AI can facilitate personalized learning pathways, allowing students to progress at their own pace and explore their interests.</a:t>
            </a:r>
          </a:p>
          <a:p>
            <a:pPr algn="l">
              <a:buFont typeface="+mj-lt"/>
              <a:buAutoNum type="arabicPeriod"/>
            </a:pPr>
            <a:r>
              <a:rPr lang="en-IE" b="0" i="0" u="none" strike="noStrike" dirty="0">
                <a:solidFill>
                  <a:schemeClr val="tx1"/>
                </a:solidFill>
                <a:effectLst/>
                <a:highlight>
                  <a:srgbClr val="FFFF00"/>
                </a:highlight>
                <a:latin typeface="Google Sans"/>
              </a:rPr>
              <a:t>Lifelong Learning: </a:t>
            </a:r>
            <a:r>
              <a:rPr lang="en-IE" b="0" i="0" u="none" strike="noStrike" dirty="0">
                <a:solidFill>
                  <a:schemeClr val="tx1"/>
                </a:solidFill>
                <a:effectLst/>
                <a:latin typeface="Google Sans"/>
              </a:rPr>
              <a:t>AI can support lifelong learning by providing access to personalized learning resources and opportunities throughout an individual's life.</a:t>
            </a:r>
          </a:p>
          <a:p>
            <a:endParaRPr lang="en-US" dirty="0"/>
          </a:p>
        </p:txBody>
      </p:sp>
    </p:spTree>
    <p:extLst>
      <p:ext uri="{BB962C8B-B14F-4D97-AF65-F5344CB8AC3E}">
        <p14:creationId xmlns:p14="http://schemas.microsoft.com/office/powerpoint/2010/main" val="409211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1" name="Title 1">
            <a:extLst>
              <a:ext uri="{FF2B5EF4-FFF2-40B4-BE49-F238E27FC236}">
                <a16:creationId xmlns:a16="http://schemas.microsoft.com/office/drawing/2014/main" id="{85EFF7D4-EA59-FE7B-164A-6CB54675E0C3}"/>
              </a:ext>
            </a:extLst>
          </p:cNvPr>
          <p:cNvSpPr>
            <a:spLocks noGrp="1"/>
          </p:cNvSpPr>
          <p:nvPr>
            <p:ph type="title"/>
          </p:nvPr>
        </p:nvSpPr>
        <p:spPr>
          <a:xfrm>
            <a:off x="1154953" y="973668"/>
            <a:ext cx="8761413" cy="706964"/>
          </a:xfrm>
        </p:spPr>
        <p:txBody>
          <a:bodyPr/>
          <a:lstStyle/>
          <a:p>
            <a:r>
              <a:rPr lang="en-US" dirty="0"/>
              <a:t>10 ways AI is used in </a:t>
            </a:r>
            <a:r>
              <a:rPr lang="en-US" dirty="0" err="1"/>
              <a:t>Eudcation</a:t>
            </a:r>
            <a:endParaRPr lang="en-US" dirty="0"/>
          </a:p>
        </p:txBody>
      </p:sp>
      <p:sp>
        <p:nvSpPr>
          <p:cNvPr id="20492" name="Content Placeholder 2">
            <a:extLst>
              <a:ext uri="{FF2B5EF4-FFF2-40B4-BE49-F238E27FC236}">
                <a16:creationId xmlns:a16="http://schemas.microsoft.com/office/drawing/2014/main" id="{E17F908B-E38A-229A-07CD-CA724764188D}"/>
              </a:ext>
            </a:extLst>
          </p:cNvPr>
          <p:cNvSpPr>
            <a:spLocks noGrp="1"/>
          </p:cNvSpPr>
          <p:nvPr>
            <p:ph sz="half" idx="1"/>
          </p:nvPr>
        </p:nvSpPr>
        <p:spPr>
          <a:xfrm>
            <a:off x="388883" y="2259724"/>
            <a:ext cx="8113986" cy="4598276"/>
          </a:xfrm>
        </p:spPr>
        <p:txBody>
          <a:bodyPr>
            <a:normAutofit fontScale="85000" lnSpcReduction="10000"/>
          </a:bodyPr>
          <a:lstStyle/>
          <a:p>
            <a:pPr>
              <a:buFont typeface="+mj-lt"/>
              <a:buAutoNum type="arabicPeriod"/>
            </a:pPr>
            <a:r>
              <a:rPr lang="en-US" dirty="0">
                <a:highlight>
                  <a:srgbClr val="FFFF00"/>
                </a:highlight>
                <a:latin typeface="Arial" panose="020B0604020202020204" pitchFamily="34" charset="0"/>
                <a:cs typeface="Arial" panose="020B0604020202020204" pitchFamily="34" charset="0"/>
              </a:rPr>
              <a:t>Couse and lesson Creation</a:t>
            </a:r>
          </a:p>
          <a:p>
            <a:pPr>
              <a:buFont typeface="+mj-lt"/>
              <a:buAutoNum type="arabicPeriod"/>
            </a:pPr>
            <a:r>
              <a:rPr lang="en-US" dirty="0">
                <a:highlight>
                  <a:srgbClr val="FFFF00"/>
                </a:highlight>
                <a:latin typeface="Arial" panose="020B0604020202020204" pitchFamily="34" charset="0"/>
                <a:cs typeface="Arial" panose="020B0604020202020204" pitchFamily="34" charset="0"/>
              </a:rPr>
              <a:t>Differentiated Learning </a:t>
            </a:r>
            <a:r>
              <a:rPr lang="en-US" dirty="0">
                <a:latin typeface="Arial" panose="020B0604020202020204" pitchFamily="34" charset="0"/>
                <a:cs typeface="Arial" panose="020B0604020202020204" pitchFamily="34" charset="0"/>
              </a:rPr>
              <a:t>- </a:t>
            </a:r>
            <a:r>
              <a:rPr lang="en-IE" b="0" i="0" u="none" strike="noStrike" dirty="0">
                <a:solidFill>
                  <a:srgbClr val="1F2937"/>
                </a:solidFill>
                <a:effectLst/>
                <a:latin typeface="Arial" panose="020B0604020202020204" pitchFamily="34" charset="0"/>
                <a:cs typeface="Arial" panose="020B0604020202020204" pitchFamily="34" charset="0"/>
              </a:rPr>
              <a:t>teachers can design customized learning paths for their students</a:t>
            </a:r>
          </a:p>
          <a:p>
            <a:pPr>
              <a:buFont typeface="+mj-lt"/>
              <a:buAutoNum type="arabicPeriod"/>
            </a:pPr>
            <a:r>
              <a:rPr lang="en-IE" dirty="0">
                <a:solidFill>
                  <a:srgbClr val="1F2937"/>
                </a:solidFill>
                <a:highlight>
                  <a:srgbClr val="FFFF00"/>
                </a:highlight>
                <a:latin typeface="Arial" panose="020B0604020202020204" pitchFamily="34" charset="0"/>
                <a:cs typeface="Arial" panose="020B0604020202020204" pitchFamily="34" charset="0"/>
              </a:rPr>
              <a:t>Auto Grading</a:t>
            </a:r>
            <a:r>
              <a:rPr lang="en-IE" dirty="0">
                <a:solidFill>
                  <a:srgbClr val="1F2937"/>
                </a:solidFill>
                <a:latin typeface="Arial" panose="020B0604020202020204" pitchFamily="34" charset="0"/>
                <a:cs typeface="Arial" panose="020B0604020202020204" pitchFamily="34" charset="0"/>
              </a:rPr>
              <a:t> - </a:t>
            </a:r>
            <a:r>
              <a:rPr lang="en-IE" b="0" i="0" u="none" strike="noStrike" dirty="0">
                <a:solidFill>
                  <a:srgbClr val="1F2937"/>
                </a:solidFill>
                <a:effectLst/>
                <a:latin typeface="Arial" panose="020B0604020202020204" pitchFamily="34" charset="0"/>
                <a:cs typeface="Arial" panose="020B0604020202020204" pitchFamily="34" charset="0"/>
              </a:rPr>
              <a:t>AI can automate this process by grading written assignments </a:t>
            </a:r>
          </a:p>
          <a:p>
            <a:pPr>
              <a:buFont typeface="+mj-lt"/>
              <a:buAutoNum type="arabicPeriod"/>
            </a:pPr>
            <a:r>
              <a:rPr lang="en-IE" i="0" u="none" strike="noStrike" dirty="0">
                <a:effectLst/>
                <a:highlight>
                  <a:srgbClr val="FFFF00"/>
                </a:highlight>
                <a:latin typeface="Arial" panose="020B0604020202020204" pitchFamily="34" charset="0"/>
                <a:cs typeface="Arial" panose="020B0604020202020204" pitchFamily="34" charset="0"/>
              </a:rPr>
              <a:t>Pinpointing Knowledge Gaps</a:t>
            </a:r>
            <a:r>
              <a:rPr lang="en-IE" i="0" u="none" strike="noStrike" dirty="0">
                <a:effectLst/>
                <a:latin typeface="Arial" panose="020B0604020202020204" pitchFamily="34" charset="0"/>
                <a:cs typeface="Arial" panose="020B0604020202020204" pitchFamily="34" charset="0"/>
              </a:rPr>
              <a:t> </a:t>
            </a:r>
            <a:r>
              <a:rPr lang="en-IE" b="1" i="0" u="none" strike="noStrike" dirty="0">
                <a:effectLst/>
                <a:latin typeface="Arial" panose="020B0604020202020204" pitchFamily="34" charset="0"/>
                <a:cs typeface="Arial" panose="020B0604020202020204" pitchFamily="34" charset="0"/>
              </a:rPr>
              <a:t>- </a:t>
            </a:r>
            <a:r>
              <a:rPr lang="en-IE" b="0" i="0" u="none" strike="noStrike" dirty="0">
                <a:solidFill>
                  <a:srgbClr val="1F2937"/>
                </a:solidFill>
                <a:effectLst/>
                <a:latin typeface="Arial" panose="020B0604020202020204" pitchFamily="34" charset="0"/>
                <a:cs typeface="Arial" panose="020B0604020202020204" pitchFamily="34" charset="0"/>
              </a:rPr>
              <a:t>AI can </a:t>
            </a:r>
            <a:r>
              <a:rPr lang="en-IE" b="0" i="0" u="none" strike="noStrike" dirty="0" err="1">
                <a:solidFill>
                  <a:srgbClr val="1F2937"/>
                </a:solidFill>
                <a:effectLst/>
                <a:latin typeface="Arial" panose="020B0604020202020204" pitchFamily="34" charset="0"/>
                <a:cs typeface="Arial" panose="020B0604020202020204" pitchFamily="34" charset="0"/>
              </a:rPr>
              <a:t>analyze</a:t>
            </a:r>
            <a:r>
              <a:rPr lang="en-IE" b="0" i="0" u="none" strike="noStrike" dirty="0">
                <a:solidFill>
                  <a:srgbClr val="1F2937"/>
                </a:solidFill>
                <a:effectLst/>
                <a:latin typeface="Arial" panose="020B0604020202020204" pitchFamily="34" charset="0"/>
                <a:cs typeface="Arial" panose="020B0604020202020204" pitchFamily="34" charset="0"/>
              </a:rPr>
              <a:t> student data to identify skill and knowledge gaps.</a:t>
            </a:r>
          </a:p>
          <a:p>
            <a:pPr>
              <a:buFont typeface="+mj-lt"/>
              <a:buAutoNum type="arabicPeriod"/>
            </a:pPr>
            <a:r>
              <a:rPr lang="en-IE" dirty="0">
                <a:solidFill>
                  <a:srgbClr val="1F2937"/>
                </a:solidFill>
                <a:highlight>
                  <a:srgbClr val="FFFF00"/>
                </a:highlight>
                <a:latin typeface="Arial" panose="020B0604020202020204" pitchFamily="34" charset="0"/>
                <a:cs typeface="Arial" panose="020B0604020202020204" pitchFamily="34" charset="0"/>
              </a:rPr>
              <a:t>Test Preparation </a:t>
            </a:r>
            <a:r>
              <a:rPr lang="en-IE" dirty="0">
                <a:solidFill>
                  <a:srgbClr val="1F2937"/>
                </a:solidFill>
                <a:latin typeface="Arial" panose="020B0604020202020204" pitchFamily="34" charset="0"/>
                <a:cs typeface="Arial" panose="020B0604020202020204" pitchFamily="34" charset="0"/>
              </a:rPr>
              <a:t>- </a:t>
            </a:r>
            <a:r>
              <a:rPr lang="en-IE" b="0" i="0" u="none" strike="noStrike" dirty="0">
                <a:solidFill>
                  <a:srgbClr val="1F2937"/>
                </a:solidFill>
                <a:effectLst/>
                <a:latin typeface="Arial" panose="020B0604020202020204" pitchFamily="34" charset="0"/>
                <a:cs typeface="Arial" panose="020B0604020202020204" pitchFamily="34" charset="0"/>
              </a:rPr>
              <a:t>AI-powered test prep tools , </a:t>
            </a:r>
            <a:r>
              <a:rPr lang="en-IE" b="0" i="0" u="none" strike="noStrike" dirty="0" err="1">
                <a:solidFill>
                  <a:srgbClr val="1F2937"/>
                </a:solidFill>
                <a:effectLst/>
                <a:latin typeface="Arial" panose="020B0604020202020204" pitchFamily="34" charset="0"/>
                <a:cs typeface="Arial" panose="020B0604020202020204" pitchFamily="34" charset="0"/>
              </a:rPr>
              <a:t>analyze</a:t>
            </a:r>
            <a:r>
              <a:rPr lang="en-IE" b="0" i="0" u="none" strike="noStrike" dirty="0">
                <a:solidFill>
                  <a:srgbClr val="1F2937"/>
                </a:solidFill>
                <a:effectLst/>
                <a:latin typeface="Arial" panose="020B0604020202020204" pitchFamily="34" charset="0"/>
                <a:cs typeface="Arial" panose="020B0604020202020204" pitchFamily="34" charset="0"/>
              </a:rPr>
              <a:t> student data and provide targeted practice exercises to help students improve their test-taking skills.</a:t>
            </a:r>
          </a:p>
          <a:p>
            <a:pPr>
              <a:buFont typeface="+mj-lt"/>
              <a:buAutoNum type="arabicPeriod"/>
            </a:pPr>
            <a:r>
              <a:rPr lang="en-IE" dirty="0">
                <a:solidFill>
                  <a:srgbClr val="1F2937"/>
                </a:solidFill>
                <a:highlight>
                  <a:srgbClr val="FFFF00"/>
                </a:highlight>
                <a:latin typeface="Arial" panose="020B0604020202020204" pitchFamily="34" charset="0"/>
                <a:cs typeface="Arial" panose="020B0604020202020204" pitchFamily="34" charset="0"/>
              </a:rPr>
              <a:t>Admin and Task Automation</a:t>
            </a:r>
          </a:p>
          <a:p>
            <a:pPr>
              <a:buFont typeface="+mj-lt"/>
              <a:buAutoNum type="arabicPeriod"/>
            </a:pPr>
            <a:r>
              <a:rPr lang="en-IE" i="0" u="none" strike="noStrike" dirty="0">
                <a:solidFill>
                  <a:srgbClr val="1F2937"/>
                </a:solidFill>
                <a:effectLst/>
                <a:highlight>
                  <a:srgbClr val="FFFF00"/>
                </a:highlight>
                <a:latin typeface="Arial" panose="020B0604020202020204" pitchFamily="34" charset="0"/>
                <a:cs typeface="Arial" panose="020B0604020202020204" pitchFamily="34" charset="0"/>
              </a:rPr>
              <a:t>Virtual, Personalized Tutoring</a:t>
            </a:r>
          </a:p>
          <a:p>
            <a:pPr>
              <a:buFont typeface="+mj-lt"/>
              <a:buAutoNum type="arabicPeriod"/>
            </a:pPr>
            <a:r>
              <a:rPr lang="en-IE" dirty="0">
                <a:solidFill>
                  <a:srgbClr val="1F2937"/>
                </a:solidFill>
                <a:highlight>
                  <a:srgbClr val="FFFF00"/>
                </a:highlight>
                <a:latin typeface="Arial" panose="020B0604020202020204" pitchFamily="34" charset="0"/>
                <a:cs typeface="Arial" panose="020B0604020202020204" pitchFamily="34" charset="0"/>
              </a:rPr>
              <a:t>Providing Student Feedback</a:t>
            </a:r>
            <a:r>
              <a:rPr lang="en-IE" dirty="0">
                <a:solidFill>
                  <a:srgbClr val="1F2937"/>
                </a:solidFill>
                <a:latin typeface="Arial" panose="020B0604020202020204" pitchFamily="34" charset="0"/>
                <a:cs typeface="Arial" panose="020B0604020202020204" pitchFamily="34" charset="0"/>
              </a:rPr>
              <a:t> - </a:t>
            </a:r>
            <a:r>
              <a:rPr lang="en-IE" b="0" i="0" u="none" strike="noStrike" dirty="0">
                <a:solidFill>
                  <a:srgbClr val="1F2937"/>
                </a:solidFill>
                <a:effectLst/>
                <a:latin typeface="__Inter_e66fe9"/>
              </a:rPr>
              <a:t>detailed explanations on how they can improve.</a:t>
            </a:r>
          </a:p>
          <a:p>
            <a:pPr>
              <a:buFont typeface="+mj-lt"/>
              <a:buAutoNum type="arabicPeriod"/>
            </a:pPr>
            <a:r>
              <a:rPr lang="en-IE" dirty="0">
                <a:solidFill>
                  <a:srgbClr val="1F2937"/>
                </a:solidFill>
                <a:highlight>
                  <a:srgbClr val="FFFF00"/>
                </a:highlight>
                <a:latin typeface="__Inter_e66fe9"/>
                <a:cs typeface="Arial" panose="020B0604020202020204" pitchFamily="34" charset="0"/>
              </a:rPr>
              <a:t>Adaptable, Equal Access </a:t>
            </a:r>
            <a:r>
              <a:rPr lang="en-IE" dirty="0">
                <a:solidFill>
                  <a:srgbClr val="1F2937"/>
                </a:solidFill>
                <a:latin typeface="__Inter_e66fe9"/>
                <a:cs typeface="Arial" panose="020B0604020202020204" pitchFamily="34" charset="0"/>
              </a:rPr>
              <a:t>- </a:t>
            </a:r>
            <a:r>
              <a:rPr lang="en-IE" b="0" i="0" u="none" strike="noStrike" dirty="0">
                <a:solidFill>
                  <a:srgbClr val="1F2937"/>
                </a:solidFill>
                <a:effectLst/>
                <a:latin typeface="__Inter_e66fe9"/>
              </a:rPr>
              <a:t>AI can help bridge the gap between different learning abilities and backgrounds. </a:t>
            </a:r>
            <a:endParaRPr lang="en-IE" b="0" i="0" u="none" strike="noStrike" dirty="0">
              <a:solidFill>
                <a:srgbClr val="1F2937"/>
              </a:solidFill>
              <a:effectLst/>
              <a:latin typeface="__Inter_e66fe9"/>
              <a:cs typeface="Arial" panose="020B0604020202020204" pitchFamily="34" charset="0"/>
            </a:endParaRPr>
          </a:p>
          <a:p>
            <a:pPr>
              <a:buFont typeface="+mj-lt"/>
              <a:buAutoNum type="arabicPeriod"/>
            </a:pPr>
            <a:r>
              <a:rPr lang="en-IE" dirty="0">
                <a:solidFill>
                  <a:srgbClr val="1F2937"/>
                </a:solidFill>
                <a:highlight>
                  <a:srgbClr val="FFFF00"/>
                </a:highlight>
                <a:latin typeface="__Inter_e66fe9"/>
                <a:cs typeface="Arial" panose="020B0604020202020204" pitchFamily="34" charset="0"/>
              </a:rPr>
              <a:t>Improved Virtual Learning  </a:t>
            </a:r>
            <a:r>
              <a:rPr lang="en-IE" dirty="0">
                <a:solidFill>
                  <a:srgbClr val="1F2937"/>
                </a:solidFill>
                <a:latin typeface="__Inter_e66fe9"/>
                <a:cs typeface="Arial" panose="020B0604020202020204" pitchFamily="34" charset="0"/>
              </a:rPr>
              <a:t>- </a:t>
            </a:r>
            <a:r>
              <a:rPr lang="en-IE" b="0" i="0" u="none" strike="noStrike" dirty="0">
                <a:solidFill>
                  <a:srgbClr val="1F2937"/>
                </a:solidFill>
                <a:effectLst/>
                <a:latin typeface="__Inter_e66fe9"/>
              </a:rPr>
              <a:t>By using machine learning recommendation systems, AI-powered tools can provide personalized learning experiences by tracking progress and adapt the task </a:t>
            </a:r>
            <a:endParaRPr lang="en-IE" i="0" u="none" strike="noStrike" dirty="0">
              <a:effectLst/>
              <a:latin typeface="Arial" panose="020B0604020202020204" pitchFamily="34" charset="0"/>
              <a:cs typeface="Arial" panose="020B0604020202020204" pitchFamily="34" charset="0"/>
            </a:endParaRPr>
          </a:p>
          <a:p>
            <a:endParaRPr lang="en-US" dirty="0"/>
          </a:p>
        </p:txBody>
      </p:sp>
      <p:pic>
        <p:nvPicPr>
          <p:cNvPr id="20482" name="Picture 2" descr="How ai is used in education: 10 ways!">
            <a:extLst>
              <a:ext uri="{FF2B5EF4-FFF2-40B4-BE49-F238E27FC236}">
                <a16:creationId xmlns:a16="http://schemas.microsoft.com/office/drawing/2014/main" id="{A303955F-E2D4-06B1-AE5C-DC28DFC6BB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18786" y="3520965"/>
            <a:ext cx="3384331" cy="267944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221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F442F-B6D3-051C-5A21-7FE8BC8DF1D9}"/>
              </a:ext>
            </a:extLst>
          </p:cNvPr>
          <p:cNvSpPr>
            <a:spLocks noGrp="1"/>
          </p:cNvSpPr>
          <p:nvPr>
            <p:ph type="title"/>
          </p:nvPr>
        </p:nvSpPr>
        <p:spPr>
          <a:xfrm>
            <a:off x="1154953" y="973668"/>
            <a:ext cx="8761413" cy="706964"/>
          </a:xfrm>
        </p:spPr>
        <p:txBody>
          <a:bodyPr anchor="ctr">
            <a:normAutofit/>
          </a:bodyPr>
          <a:lstStyle/>
          <a:p>
            <a:r>
              <a:rPr lang="en-US" dirty="0"/>
              <a:t>AI in Retail Business</a:t>
            </a:r>
          </a:p>
        </p:txBody>
      </p:sp>
      <p:sp>
        <p:nvSpPr>
          <p:cNvPr id="3" name="Content Placeholder 2">
            <a:extLst>
              <a:ext uri="{FF2B5EF4-FFF2-40B4-BE49-F238E27FC236}">
                <a16:creationId xmlns:a16="http://schemas.microsoft.com/office/drawing/2014/main" id="{42A48643-E9E8-FECD-F228-F28470EA3E7A}"/>
              </a:ext>
            </a:extLst>
          </p:cNvPr>
          <p:cNvSpPr>
            <a:spLocks noGrp="1"/>
          </p:cNvSpPr>
          <p:nvPr>
            <p:ph sz="half" idx="1"/>
          </p:nvPr>
        </p:nvSpPr>
        <p:spPr>
          <a:xfrm>
            <a:off x="522514" y="2743200"/>
            <a:ext cx="5457598" cy="3276601"/>
          </a:xfrm>
        </p:spPr>
        <p:txBody>
          <a:bodyPr>
            <a:normAutofit/>
          </a:bodyPr>
          <a:lstStyle/>
          <a:p>
            <a:r>
              <a:rPr lang="en-IE" b="0" i="0" u="none" strike="noStrike" dirty="0">
                <a:effectLst/>
              </a:rPr>
              <a:t>Rapidly transforming the retail industry.</a:t>
            </a:r>
          </a:p>
          <a:p>
            <a:r>
              <a:rPr lang="en-IE" b="0" i="0" u="none" strike="noStrike" dirty="0">
                <a:effectLst/>
              </a:rPr>
              <a:t>revolutionize the way retailers interact with customers, manage inventory, and optimize their operations</a:t>
            </a:r>
          </a:p>
          <a:p>
            <a:r>
              <a:rPr lang="en-IE" b="0" i="0" u="none" strike="noStrike" dirty="0">
                <a:effectLst/>
              </a:rPr>
              <a:t>AI's ability to </a:t>
            </a:r>
            <a:r>
              <a:rPr lang="en-IE" b="0" i="0" u="none" strike="noStrike" dirty="0" err="1">
                <a:effectLst/>
              </a:rPr>
              <a:t>analyze</a:t>
            </a:r>
            <a:r>
              <a:rPr lang="en-IE" b="0" i="0" u="none" strike="noStrike" dirty="0">
                <a:effectLst/>
              </a:rPr>
              <a:t> vast amounts of data, identify patterns, and make predictions is proving invaluable in enhancing customer experiences, improving efficiency, and driving sales.</a:t>
            </a:r>
            <a:endParaRPr lang="en-US" dirty="0"/>
          </a:p>
        </p:txBody>
      </p:sp>
      <p:pic>
        <p:nvPicPr>
          <p:cNvPr id="22530" name="Picture 2" descr="5 Examples of AI in Retail | The Motley Fool">
            <a:extLst>
              <a:ext uri="{FF2B5EF4-FFF2-40B4-BE49-F238E27FC236}">
                <a16:creationId xmlns:a16="http://schemas.microsoft.com/office/drawing/2014/main" id="{6127A104-1DC4-BC6B-EEBB-E54C307A4D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08713" y="2743200"/>
            <a:ext cx="5549106" cy="277455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69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A412-397E-BFB8-88D7-0B9334723D9E}"/>
              </a:ext>
            </a:extLst>
          </p:cNvPr>
          <p:cNvSpPr>
            <a:spLocks noGrp="1"/>
          </p:cNvSpPr>
          <p:nvPr>
            <p:ph type="title"/>
          </p:nvPr>
        </p:nvSpPr>
        <p:spPr/>
        <p:txBody>
          <a:bodyPr/>
          <a:lstStyle/>
          <a:p>
            <a:r>
              <a:rPr lang="en-IE" b="0" i="0" u="none" strike="noStrike" dirty="0">
                <a:solidFill>
                  <a:srgbClr val="E3E3E3"/>
                </a:solidFill>
                <a:effectLst/>
                <a:latin typeface="Google Sans"/>
              </a:rPr>
              <a:t>Key Applications of AI in Retail</a:t>
            </a:r>
            <a:endParaRPr lang="en-US" dirty="0"/>
          </a:p>
        </p:txBody>
      </p:sp>
      <p:sp>
        <p:nvSpPr>
          <p:cNvPr id="3" name="Content Placeholder 2">
            <a:extLst>
              <a:ext uri="{FF2B5EF4-FFF2-40B4-BE49-F238E27FC236}">
                <a16:creationId xmlns:a16="http://schemas.microsoft.com/office/drawing/2014/main" id="{53C0D17E-95DB-DFDB-CBEB-3BA67F191D4A}"/>
              </a:ext>
            </a:extLst>
          </p:cNvPr>
          <p:cNvSpPr>
            <a:spLocks noGrp="1"/>
          </p:cNvSpPr>
          <p:nvPr>
            <p:ph sz="half" idx="1"/>
          </p:nvPr>
        </p:nvSpPr>
        <p:spPr>
          <a:xfrm>
            <a:off x="252248" y="2154621"/>
            <a:ext cx="5983288" cy="4939862"/>
          </a:xfrm>
        </p:spPr>
        <p:txBody>
          <a:bodyPr>
            <a:noAutofit/>
          </a:bodyPr>
          <a:lstStyle/>
          <a:p>
            <a:pPr algn="l">
              <a:buFont typeface="+mj-lt"/>
              <a:buAutoNum type="arabicPeriod"/>
            </a:pPr>
            <a:r>
              <a:rPr lang="en-IE" sz="1400" b="0" i="0" u="none" strike="noStrike" dirty="0">
                <a:solidFill>
                  <a:schemeClr val="tx1"/>
                </a:solidFill>
                <a:effectLst/>
                <a:highlight>
                  <a:srgbClr val="FFFF00"/>
                </a:highlight>
                <a:latin typeface="Google Sans"/>
              </a:rPr>
              <a:t>Personalized Product Recommendations</a:t>
            </a:r>
            <a:r>
              <a:rPr lang="en-IE" sz="1400" b="0" i="0" u="none" strike="noStrike" dirty="0">
                <a:solidFill>
                  <a:schemeClr val="tx1"/>
                </a:solidFill>
                <a:effectLst/>
                <a:latin typeface="Google Sans"/>
              </a:rPr>
              <a:t>: AI algorithms can </a:t>
            </a:r>
            <a:r>
              <a:rPr lang="en-IE" sz="1400" b="0" i="0" u="none" strike="noStrike" dirty="0" err="1">
                <a:solidFill>
                  <a:schemeClr val="tx1"/>
                </a:solidFill>
                <a:effectLst/>
                <a:latin typeface="Google Sans"/>
              </a:rPr>
              <a:t>analyze</a:t>
            </a:r>
            <a:r>
              <a:rPr lang="en-IE" sz="1400" b="0" i="0" u="none" strike="noStrike" dirty="0">
                <a:solidFill>
                  <a:schemeClr val="tx1"/>
                </a:solidFill>
                <a:effectLst/>
                <a:latin typeface="Google Sans"/>
              </a:rPr>
              <a:t> customer data, including purchase history, browsing </a:t>
            </a:r>
            <a:r>
              <a:rPr lang="en-IE" sz="1400" b="0" i="0" u="none" strike="noStrike" dirty="0" err="1">
                <a:solidFill>
                  <a:schemeClr val="tx1"/>
                </a:solidFill>
                <a:effectLst/>
                <a:latin typeface="Google Sans"/>
              </a:rPr>
              <a:t>behavior</a:t>
            </a:r>
            <a:r>
              <a:rPr lang="en-IE" sz="1400" b="0" i="0" u="none" strike="noStrike" dirty="0">
                <a:solidFill>
                  <a:schemeClr val="tx1"/>
                </a:solidFill>
                <a:effectLst/>
                <a:latin typeface="Google Sans"/>
              </a:rPr>
              <a:t>, and demographics, to recommend personalized products that are likely to interest them. This technology enhances customer engagement and satisfaction, increasing the likelihood of purchases.</a:t>
            </a:r>
          </a:p>
          <a:p>
            <a:pPr algn="l">
              <a:buFont typeface="+mj-lt"/>
              <a:buAutoNum type="arabicPeriod"/>
            </a:pPr>
            <a:r>
              <a:rPr lang="en-IE" sz="1400" b="0" i="0" u="none" strike="noStrike" dirty="0">
                <a:solidFill>
                  <a:schemeClr val="tx1"/>
                </a:solidFill>
                <a:effectLst/>
                <a:highlight>
                  <a:srgbClr val="FFFF00"/>
                </a:highlight>
                <a:latin typeface="Google Sans"/>
              </a:rPr>
              <a:t>Demand Forecasting and Inventory Management</a:t>
            </a:r>
            <a:r>
              <a:rPr lang="en-IE" sz="1400" b="0" i="0" u="none" strike="noStrike" dirty="0">
                <a:solidFill>
                  <a:schemeClr val="tx1"/>
                </a:solidFill>
                <a:effectLst/>
                <a:latin typeface="Google Sans"/>
              </a:rPr>
              <a:t>: AI can predict customer demand for products with greater accuracy, enabling retailers to optimize inventory levels and reduce stockouts. This helps retailers avoid lost sales and minimize excess inventory costs.</a:t>
            </a:r>
          </a:p>
          <a:p>
            <a:pPr algn="l">
              <a:buFont typeface="+mj-lt"/>
              <a:buAutoNum type="arabicPeriod"/>
            </a:pPr>
            <a:r>
              <a:rPr lang="en-IE" sz="1400" b="0" i="0" u="none" strike="noStrike" dirty="0">
                <a:solidFill>
                  <a:schemeClr val="tx1"/>
                </a:solidFill>
                <a:effectLst/>
                <a:highlight>
                  <a:srgbClr val="FFFF00"/>
                </a:highlight>
                <a:latin typeface="Google Sans"/>
              </a:rPr>
              <a:t>Dynamic Pricing: </a:t>
            </a:r>
            <a:r>
              <a:rPr lang="en-IE" sz="1400" b="0" i="0" u="none" strike="noStrike" dirty="0">
                <a:solidFill>
                  <a:schemeClr val="tx1"/>
                </a:solidFill>
                <a:effectLst/>
                <a:latin typeface="Google Sans"/>
              </a:rPr>
              <a:t>AI can dynamically adjust product prices based on factors such as demand, competitor pricing, and market trends. This helps retailers maximize revenue and optimize profit margins.</a:t>
            </a:r>
          </a:p>
          <a:p>
            <a:pPr algn="l">
              <a:buFont typeface="+mj-lt"/>
              <a:buAutoNum type="arabicPeriod"/>
            </a:pPr>
            <a:r>
              <a:rPr lang="en-IE" sz="1400" b="0" i="0" u="none" strike="noStrike" dirty="0">
                <a:solidFill>
                  <a:schemeClr val="tx1"/>
                </a:solidFill>
                <a:effectLst/>
                <a:highlight>
                  <a:srgbClr val="FFFF00"/>
                </a:highlight>
                <a:latin typeface="Google Sans"/>
              </a:rPr>
              <a:t>Customer Service Chatbots and Virtual Assistants</a:t>
            </a:r>
            <a:r>
              <a:rPr lang="en-IE" sz="1400" b="0" i="0" u="none" strike="noStrike" dirty="0">
                <a:solidFill>
                  <a:schemeClr val="tx1"/>
                </a:solidFill>
                <a:effectLst/>
                <a:latin typeface="Google Sans"/>
              </a:rPr>
              <a:t>: AI-powered chatbots and virtual assistants can provide 24/7 customer support, answering questions, resolving issues, and providing product information. This enhances customer service availability and reduces the burden on human agents.</a:t>
            </a:r>
          </a:p>
          <a:p>
            <a:pPr algn="l">
              <a:buFont typeface="+mj-lt"/>
              <a:buAutoNum type="arabicPeriod"/>
            </a:pPr>
            <a:r>
              <a:rPr lang="en-IE" sz="1400" b="0" i="0" u="none" strike="noStrike" dirty="0">
                <a:solidFill>
                  <a:schemeClr val="tx1"/>
                </a:solidFill>
                <a:effectLst/>
                <a:highlight>
                  <a:srgbClr val="FFFF00"/>
                </a:highlight>
                <a:latin typeface="Google Sans"/>
              </a:rPr>
              <a:t>Fraud Detection and Prevention</a:t>
            </a:r>
            <a:r>
              <a:rPr lang="en-IE" sz="1400" b="0" i="0" u="none" strike="noStrike" dirty="0">
                <a:solidFill>
                  <a:schemeClr val="tx1"/>
                </a:solidFill>
                <a:effectLst/>
                <a:latin typeface="Google Sans"/>
              </a:rPr>
              <a:t>: AI can </a:t>
            </a:r>
            <a:r>
              <a:rPr lang="en-IE" sz="1400" b="0" i="0" u="none" strike="noStrike" dirty="0" err="1">
                <a:solidFill>
                  <a:schemeClr val="tx1"/>
                </a:solidFill>
                <a:effectLst/>
                <a:latin typeface="Google Sans"/>
              </a:rPr>
              <a:t>analyze</a:t>
            </a:r>
            <a:r>
              <a:rPr lang="en-IE" sz="1400" b="0" i="0" u="none" strike="noStrike" dirty="0">
                <a:solidFill>
                  <a:schemeClr val="tx1"/>
                </a:solidFill>
                <a:effectLst/>
                <a:latin typeface="Google Sans"/>
              </a:rPr>
              <a:t> transaction data to identify patterns that indicate fraudulent activity, such as unauthorized purchases or suspicious transactions. This helps retailers protect their revenue and reduce losses from fraud.</a:t>
            </a:r>
          </a:p>
          <a:p>
            <a:endParaRPr lang="en-US" sz="1400" dirty="0"/>
          </a:p>
        </p:txBody>
      </p:sp>
      <p:sp>
        <p:nvSpPr>
          <p:cNvPr id="4" name="Content Placeholder 3">
            <a:extLst>
              <a:ext uri="{FF2B5EF4-FFF2-40B4-BE49-F238E27FC236}">
                <a16:creationId xmlns:a16="http://schemas.microsoft.com/office/drawing/2014/main" id="{3571930C-0BC8-E7A8-912E-BDF6F8297222}"/>
              </a:ext>
            </a:extLst>
          </p:cNvPr>
          <p:cNvSpPr>
            <a:spLocks noGrp="1"/>
          </p:cNvSpPr>
          <p:nvPr>
            <p:ph sz="half" idx="2"/>
          </p:nvPr>
        </p:nvSpPr>
        <p:spPr>
          <a:xfrm>
            <a:off x="6208712" y="2280745"/>
            <a:ext cx="5983288" cy="4577255"/>
          </a:xfrm>
        </p:spPr>
        <p:txBody>
          <a:bodyPr>
            <a:normAutofit fontScale="85000" lnSpcReduction="20000"/>
          </a:bodyPr>
          <a:lstStyle/>
          <a:p>
            <a:pPr algn="l">
              <a:buFont typeface="+mj-lt"/>
              <a:buAutoNum type="arabicPeriod"/>
            </a:pPr>
            <a:r>
              <a:rPr lang="en-IE" b="0" i="0" u="none" strike="noStrike" dirty="0">
                <a:solidFill>
                  <a:schemeClr val="tx1"/>
                </a:solidFill>
                <a:effectLst/>
                <a:highlight>
                  <a:srgbClr val="FFFF00"/>
                </a:highlight>
                <a:latin typeface="Google Sans"/>
              </a:rPr>
              <a:t>Store Layout and Design: </a:t>
            </a:r>
            <a:r>
              <a:rPr lang="en-IE" b="0" i="0" u="none" strike="noStrike" dirty="0">
                <a:solidFill>
                  <a:schemeClr val="tx1"/>
                </a:solidFill>
                <a:effectLst/>
                <a:latin typeface="Google Sans"/>
              </a:rPr>
              <a:t>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customer movement patterns and preferences to optimize store layout and product placement. This can improve customer flow, increase product visibility, and enhance the overall shopping experience.</a:t>
            </a:r>
          </a:p>
          <a:p>
            <a:pPr algn="l">
              <a:buFont typeface="+mj-lt"/>
              <a:buAutoNum type="arabicPeriod"/>
            </a:pPr>
            <a:r>
              <a:rPr lang="en-IE" b="0" i="0" u="none" strike="noStrike" dirty="0">
                <a:solidFill>
                  <a:schemeClr val="tx1"/>
                </a:solidFill>
                <a:effectLst/>
                <a:highlight>
                  <a:srgbClr val="FFFF00"/>
                </a:highlight>
                <a:latin typeface="Google Sans"/>
              </a:rPr>
              <a:t>Targeted Marketing and Advertising</a:t>
            </a:r>
            <a:r>
              <a:rPr lang="en-IE" b="0" i="0" u="none" strike="noStrike" dirty="0">
                <a:solidFill>
                  <a:schemeClr val="tx1"/>
                </a:solidFill>
                <a:effectLst/>
                <a:latin typeface="Google Sans"/>
              </a:rPr>
              <a:t>: 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customer data to identify target audiences for marketing campaigns and personalize advertising messages. This ensures that marketing efforts are more effective and reach the right customers.</a:t>
            </a:r>
          </a:p>
          <a:p>
            <a:pPr algn="l">
              <a:buFont typeface="+mj-lt"/>
              <a:buAutoNum type="arabicPeriod"/>
            </a:pPr>
            <a:r>
              <a:rPr lang="en-IE" b="0" i="0" u="none" strike="noStrike" dirty="0">
                <a:solidFill>
                  <a:schemeClr val="tx1"/>
                </a:solidFill>
                <a:effectLst/>
                <a:highlight>
                  <a:srgbClr val="FFFF00"/>
                </a:highlight>
                <a:latin typeface="Google Sans"/>
              </a:rPr>
              <a:t>Supply Chain Optimization</a:t>
            </a:r>
            <a:r>
              <a:rPr lang="en-IE" b="0" i="0" u="none" strike="noStrike" dirty="0">
                <a:solidFill>
                  <a:schemeClr val="tx1"/>
                </a:solidFill>
                <a:effectLst/>
                <a:latin typeface="Google Sans"/>
              </a:rPr>
              <a:t>: AI can optimize supply chain operations by predicting delivery times, identifying potential disruptions, and recommending efficient transportation routes. This improves supply chain efficiency and reduces costs.</a:t>
            </a:r>
          </a:p>
          <a:p>
            <a:pPr algn="l">
              <a:buFont typeface="+mj-lt"/>
              <a:buAutoNum type="arabicPeriod"/>
            </a:pPr>
            <a:r>
              <a:rPr lang="en-IE" b="0" i="0" u="none" strike="noStrike" dirty="0">
                <a:solidFill>
                  <a:schemeClr val="tx1"/>
                </a:solidFill>
                <a:effectLst/>
                <a:highlight>
                  <a:srgbClr val="FFFF00"/>
                </a:highlight>
                <a:latin typeface="Google Sans"/>
              </a:rPr>
              <a:t>Visual Search and Product Discovery: </a:t>
            </a:r>
            <a:r>
              <a:rPr lang="en-IE" b="0" i="0" u="none" strike="noStrike" dirty="0">
                <a:solidFill>
                  <a:schemeClr val="tx1"/>
                </a:solidFill>
                <a:effectLst/>
                <a:latin typeface="Google Sans"/>
              </a:rPr>
              <a:t>AI-powered visual search tools enable customers to find products using images or text descriptions. This enhances product discovery and improves the shopping experience.</a:t>
            </a:r>
          </a:p>
          <a:p>
            <a:pPr algn="l">
              <a:buFont typeface="+mj-lt"/>
              <a:buAutoNum type="arabicPeriod"/>
            </a:pPr>
            <a:r>
              <a:rPr lang="en-IE" b="0" i="0" u="none" strike="noStrike" dirty="0">
                <a:solidFill>
                  <a:schemeClr val="tx1"/>
                </a:solidFill>
                <a:effectLst/>
                <a:highlight>
                  <a:srgbClr val="FFFF00"/>
                </a:highlight>
                <a:latin typeface="Google Sans"/>
              </a:rPr>
              <a:t>Augmented Reality (AR) and Virtual Reality (VR) Experiences</a:t>
            </a:r>
            <a:r>
              <a:rPr lang="en-IE" b="0" i="0" u="none" strike="noStrike" dirty="0">
                <a:solidFill>
                  <a:schemeClr val="tx1"/>
                </a:solidFill>
                <a:effectLst/>
                <a:latin typeface="Google Sans"/>
              </a:rPr>
              <a:t>: AI is enabling the development of AR and VR experiences in retail, allowing customers to virtually try on clothes, visualize furniture in their homes, or explore products in 3D. This enhances customer engagement and provides a more immersive shopping experience.</a:t>
            </a:r>
          </a:p>
          <a:p>
            <a:endParaRPr lang="en-US" dirty="0"/>
          </a:p>
        </p:txBody>
      </p:sp>
    </p:spTree>
    <p:extLst>
      <p:ext uri="{BB962C8B-B14F-4D97-AF65-F5344CB8AC3E}">
        <p14:creationId xmlns:p14="http://schemas.microsoft.com/office/powerpoint/2010/main" val="1416024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DA495-83CF-636B-F9A7-5F8AA383BCBF}"/>
              </a:ext>
            </a:extLst>
          </p:cNvPr>
          <p:cNvSpPr>
            <a:spLocks noGrp="1"/>
          </p:cNvSpPr>
          <p:nvPr>
            <p:ph type="title"/>
          </p:nvPr>
        </p:nvSpPr>
        <p:spPr/>
        <p:txBody>
          <a:bodyPr/>
          <a:lstStyle/>
          <a:p>
            <a:r>
              <a:rPr lang="en-US" dirty="0"/>
              <a:t>AI in Military </a:t>
            </a:r>
          </a:p>
        </p:txBody>
      </p:sp>
      <p:sp>
        <p:nvSpPr>
          <p:cNvPr id="3" name="Content Placeholder 2">
            <a:extLst>
              <a:ext uri="{FF2B5EF4-FFF2-40B4-BE49-F238E27FC236}">
                <a16:creationId xmlns:a16="http://schemas.microsoft.com/office/drawing/2014/main" id="{050D0FF4-A429-3FDE-BFDF-9DF88C031F7D}"/>
              </a:ext>
            </a:extLst>
          </p:cNvPr>
          <p:cNvSpPr>
            <a:spLocks noGrp="1"/>
          </p:cNvSpPr>
          <p:nvPr>
            <p:ph sz="half" idx="1"/>
          </p:nvPr>
        </p:nvSpPr>
        <p:spPr>
          <a:xfrm>
            <a:off x="381548" y="2346257"/>
            <a:ext cx="5827163" cy="4317302"/>
          </a:xfrm>
        </p:spPr>
        <p:txBody>
          <a:bodyPr>
            <a:normAutofit fontScale="77500" lnSpcReduction="20000"/>
          </a:bodyPr>
          <a:lstStyle/>
          <a:p>
            <a:r>
              <a:rPr lang="en-IE" b="0" i="0" u="none" strike="noStrike" dirty="0">
                <a:solidFill>
                  <a:schemeClr val="tx1"/>
                </a:solidFill>
                <a:effectLst/>
                <a:highlight>
                  <a:srgbClr val="FFFF00"/>
                </a:highlight>
                <a:latin typeface="Google Sans"/>
              </a:rPr>
              <a:t>Intelligence, Surveillance, and Reconnaissance (ISR): </a:t>
            </a:r>
            <a:r>
              <a:rPr lang="en-IE" b="0" i="0" u="none" strike="noStrike" dirty="0">
                <a:solidFill>
                  <a:schemeClr val="tx1"/>
                </a:solidFill>
                <a:effectLst/>
                <a:latin typeface="Google Sans"/>
              </a:rPr>
              <a:t>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data from satellites, drones, and other sensors to identify targets, track movements, and assess threats. This enhanced ISR capability provides commanders with a more comprehensive understanding of the battlefield.</a:t>
            </a:r>
          </a:p>
          <a:p>
            <a:r>
              <a:rPr lang="en-IE" b="0" i="0" u="none" strike="noStrike" dirty="0">
                <a:solidFill>
                  <a:schemeClr val="tx1"/>
                </a:solidFill>
                <a:effectLst/>
                <a:highlight>
                  <a:srgbClr val="FFFF00"/>
                </a:highlight>
                <a:latin typeface="Google Sans"/>
              </a:rPr>
              <a:t>Cybersecurity and Threat Detection: </a:t>
            </a:r>
            <a:r>
              <a:rPr lang="en-IE" b="0" i="0" u="none" strike="noStrike" dirty="0">
                <a:solidFill>
                  <a:schemeClr val="tx1"/>
                </a:solidFill>
                <a:effectLst/>
                <a:latin typeface="Google Sans"/>
              </a:rPr>
              <a:t>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network traffic and identify anomalies that may indicate cyberattacks. This proactive threat detection helps protect military networks and sensitive information.</a:t>
            </a:r>
          </a:p>
          <a:p>
            <a:r>
              <a:rPr lang="en-IE" b="0" i="0" u="none" strike="noStrike" dirty="0">
                <a:solidFill>
                  <a:schemeClr val="tx1"/>
                </a:solidFill>
                <a:effectLst/>
                <a:highlight>
                  <a:srgbClr val="FFFF00"/>
                </a:highlight>
                <a:latin typeface="Google Sans"/>
              </a:rPr>
              <a:t>Predictive Maintenance and Logistics: </a:t>
            </a:r>
            <a:r>
              <a:rPr lang="en-IE" b="0" i="0" u="none" strike="noStrike" dirty="0">
                <a:solidFill>
                  <a:schemeClr val="tx1"/>
                </a:solidFill>
                <a:effectLst/>
                <a:latin typeface="Google Sans"/>
              </a:rPr>
              <a:t>AI can predict equipment failures in aircraft, vehicles, and other military assets, enabling preventive maintenance and reducing downtime. This predictive maintenance ensures operational readiness and reduces costs.</a:t>
            </a:r>
          </a:p>
          <a:p>
            <a:r>
              <a:rPr lang="en-IE" b="0" i="0" u="none" strike="noStrike" dirty="0">
                <a:solidFill>
                  <a:schemeClr val="tx1"/>
                </a:solidFill>
                <a:effectLst/>
                <a:highlight>
                  <a:srgbClr val="FFFF00"/>
                </a:highlight>
                <a:latin typeface="Google Sans"/>
              </a:rPr>
              <a:t>Target Recognition and Classification: </a:t>
            </a:r>
            <a:r>
              <a:rPr lang="en-IE" b="0" i="0" u="none" strike="noStrike" dirty="0">
                <a:solidFill>
                  <a:schemeClr val="tx1"/>
                </a:solidFill>
                <a:effectLst/>
                <a:latin typeface="Google Sans"/>
              </a:rPr>
              <a:t>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images and videos from sensors to identify and classify targets, such as vehicles, personnel, and weapons. This enhanced target recognition improves situational awareness and targeting accuracy.</a:t>
            </a:r>
          </a:p>
          <a:p>
            <a:r>
              <a:rPr lang="en-IE" b="0" i="0" u="none" strike="noStrike" dirty="0">
                <a:solidFill>
                  <a:schemeClr val="tx1"/>
                </a:solidFill>
                <a:effectLst/>
                <a:highlight>
                  <a:srgbClr val="FFFF00"/>
                </a:highlight>
                <a:latin typeface="Google Sans"/>
              </a:rPr>
              <a:t>Decision Support Systems: </a:t>
            </a:r>
            <a:r>
              <a:rPr lang="en-IE" b="0" i="0" u="none" strike="noStrike" dirty="0">
                <a:solidFill>
                  <a:schemeClr val="tx1"/>
                </a:solidFill>
                <a:effectLst/>
                <a:latin typeface="Google Sans"/>
              </a:rPr>
              <a:t>AI can provide decision support to commanders by </a:t>
            </a:r>
            <a:r>
              <a:rPr lang="en-IE" b="0" i="0" u="none" strike="noStrike" dirty="0" err="1">
                <a:solidFill>
                  <a:schemeClr val="tx1"/>
                </a:solidFill>
                <a:effectLst/>
                <a:latin typeface="Google Sans"/>
              </a:rPr>
              <a:t>analyzing</a:t>
            </a:r>
            <a:r>
              <a:rPr lang="en-IE" b="0" i="0" u="none" strike="noStrike" dirty="0">
                <a:solidFill>
                  <a:schemeClr val="tx1"/>
                </a:solidFill>
                <a:effectLst/>
                <a:latin typeface="Google Sans"/>
              </a:rPr>
              <a:t> data, identifying patterns, and suggesting courses of action. This support helps commanders make informed decisions under pressure.</a:t>
            </a:r>
          </a:p>
          <a:p>
            <a:pPr marL="0" indent="0">
              <a:buNone/>
            </a:pPr>
            <a:endParaRPr lang="en-US" dirty="0"/>
          </a:p>
        </p:txBody>
      </p:sp>
      <p:pic>
        <p:nvPicPr>
          <p:cNvPr id="24582" name="Picture 6" descr="The Future of Artificial Intelligence in Weapon Systems">
            <a:extLst>
              <a:ext uri="{FF2B5EF4-FFF2-40B4-BE49-F238E27FC236}">
                <a16:creationId xmlns:a16="http://schemas.microsoft.com/office/drawing/2014/main" id="{62EB23F9-738F-74C2-37C4-7499CD89264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08712" y="2346257"/>
            <a:ext cx="5363177" cy="357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6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DB0E-92EE-8833-965A-5657FF0D4C81}"/>
              </a:ext>
            </a:extLst>
          </p:cNvPr>
          <p:cNvSpPr>
            <a:spLocks noGrp="1"/>
          </p:cNvSpPr>
          <p:nvPr>
            <p:ph type="title"/>
          </p:nvPr>
        </p:nvSpPr>
        <p:spPr/>
        <p:txBody>
          <a:bodyPr/>
          <a:lstStyle/>
          <a:p>
            <a:r>
              <a:rPr lang="en-US" dirty="0"/>
              <a:t>AI in Military</a:t>
            </a:r>
          </a:p>
        </p:txBody>
      </p:sp>
      <p:sp>
        <p:nvSpPr>
          <p:cNvPr id="3" name="Content Placeholder 2">
            <a:extLst>
              <a:ext uri="{FF2B5EF4-FFF2-40B4-BE49-F238E27FC236}">
                <a16:creationId xmlns:a16="http://schemas.microsoft.com/office/drawing/2014/main" id="{2C1056C3-FEA7-1E03-972F-C6D5BD7AEBD1}"/>
              </a:ext>
            </a:extLst>
          </p:cNvPr>
          <p:cNvSpPr>
            <a:spLocks noGrp="1"/>
          </p:cNvSpPr>
          <p:nvPr>
            <p:ph sz="half" idx="1"/>
          </p:nvPr>
        </p:nvSpPr>
        <p:spPr>
          <a:xfrm>
            <a:off x="517909" y="2270234"/>
            <a:ext cx="5578091" cy="4477407"/>
          </a:xfrm>
        </p:spPr>
        <p:txBody>
          <a:bodyPr>
            <a:normAutofit fontScale="85000" lnSpcReduction="20000"/>
          </a:bodyPr>
          <a:lstStyle/>
          <a:p>
            <a:r>
              <a:rPr lang="en-IE" b="0" i="0" u="none" strike="noStrike" dirty="0">
                <a:solidFill>
                  <a:schemeClr val="tx1"/>
                </a:solidFill>
                <a:effectLst/>
                <a:highlight>
                  <a:srgbClr val="FFFF00"/>
                </a:highlight>
                <a:latin typeface="Google Sans"/>
              </a:rPr>
              <a:t>Autonomous Systems: </a:t>
            </a:r>
            <a:r>
              <a:rPr lang="en-IE" b="0" i="0" u="none" strike="noStrike" dirty="0">
                <a:solidFill>
                  <a:schemeClr val="tx1"/>
                </a:solidFill>
                <a:effectLst/>
                <a:latin typeface="Google Sans"/>
              </a:rPr>
              <a:t>AI is enabling the development of autonomous systems, such as unmanned aerial vehicles (UAVs), ground robots, and autonomous weapons systems. These systems can perform tasks without human intervention, extending military capabilities and reducing risks to personnel.</a:t>
            </a:r>
          </a:p>
          <a:p>
            <a:r>
              <a:rPr lang="en-IE" b="0" i="0" u="none" strike="noStrike" dirty="0">
                <a:solidFill>
                  <a:schemeClr val="tx1"/>
                </a:solidFill>
                <a:effectLst/>
                <a:highlight>
                  <a:srgbClr val="FFFF00"/>
                </a:highlight>
                <a:latin typeface="Google Sans"/>
              </a:rPr>
              <a:t>Training and Simulation: </a:t>
            </a:r>
            <a:r>
              <a:rPr lang="en-IE" b="0" i="0" u="none" strike="noStrike" dirty="0">
                <a:solidFill>
                  <a:schemeClr val="tx1"/>
                </a:solidFill>
                <a:effectLst/>
                <a:latin typeface="Google Sans"/>
              </a:rPr>
              <a:t>AI-powered training simulations provide realistic and immersive training environments for military personnel, enhancing their skills and preparedness for real-world scenarios.</a:t>
            </a:r>
          </a:p>
          <a:p>
            <a:r>
              <a:rPr lang="en-IE" b="0" i="0" u="none" strike="noStrike" dirty="0">
                <a:solidFill>
                  <a:schemeClr val="tx1"/>
                </a:solidFill>
                <a:effectLst/>
                <a:highlight>
                  <a:srgbClr val="FFFF00"/>
                </a:highlight>
                <a:latin typeface="Google Sans"/>
              </a:rPr>
              <a:t>Medical Diagnosis and Treatment: </a:t>
            </a:r>
            <a:r>
              <a:rPr lang="en-IE" b="0" i="0" u="none" strike="noStrike" dirty="0">
                <a:solidFill>
                  <a:schemeClr val="tx1"/>
                </a:solidFill>
                <a:effectLst/>
                <a:latin typeface="Google Sans"/>
              </a:rPr>
              <a:t>AI can assist medical personnel in diagnosing injuries, recommending treatments, and predicting patient outcomes. This support improves battlefield medicine and saves lives.</a:t>
            </a:r>
          </a:p>
          <a:p>
            <a:r>
              <a:rPr lang="en-IE" b="0" i="0" u="none" strike="noStrike" dirty="0">
                <a:solidFill>
                  <a:schemeClr val="tx1"/>
                </a:solidFill>
                <a:effectLst/>
                <a:highlight>
                  <a:srgbClr val="FFFF00"/>
                </a:highlight>
                <a:latin typeface="Google Sans"/>
              </a:rPr>
              <a:t>Translation and Communication: </a:t>
            </a:r>
            <a:r>
              <a:rPr lang="en-IE" b="0" i="0" u="none" strike="noStrike" dirty="0">
                <a:solidFill>
                  <a:schemeClr val="tx1"/>
                </a:solidFill>
                <a:effectLst/>
                <a:latin typeface="Google Sans"/>
              </a:rPr>
              <a:t>AI-powered translation tools facilitate communication between military personnel from different language backgrounds, enhancing cooperation and coordination.</a:t>
            </a:r>
          </a:p>
          <a:p>
            <a:r>
              <a:rPr lang="en-IE" b="0" i="0" u="none" strike="noStrike" dirty="0">
                <a:solidFill>
                  <a:schemeClr val="tx1"/>
                </a:solidFill>
                <a:effectLst/>
                <a:highlight>
                  <a:srgbClr val="FFFF00"/>
                </a:highlight>
                <a:latin typeface="Google Sans"/>
              </a:rPr>
              <a:t>Cyber Warfare and Electronic Warfare: </a:t>
            </a:r>
            <a:r>
              <a:rPr lang="en-IE" b="0" i="0" u="none" strike="noStrike" dirty="0">
                <a:solidFill>
                  <a:schemeClr val="tx1"/>
                </a:solidFill>
                <a:effectLst/>
                <a:latin typeface="Google Sans"/>
              </a:rPr>
              <a:t>AI is being used to develop offensive cyber capabilities and defend against cyberattacks. This ongoing arms race in the cyber domain highlights the growing importance of AI in military operations.</a:t>
            </a:r>
          </a:p>
          <a:p>
            <a:endParaRPr lang="en-US" dirty="0"/>
          </a:p>
        </p:txBody>
      </p:sp>
      <p:pic>
        <p:nvPicPr>
          <p:cNvPr id="23554" name="Picture 2" descr="Why AI researchers shouldn't turn their backs on the military | MIT  Technology Review">
            <a:extLst>
              <a:ext uri="{FF2B5EF4-FFF2-40B4-BE49-F238E27FC236}">
                <a16:creationId xmlns:a16="http://schemas.microsoft.com/office/drawing/2014/main" id="{34FE4FA9-618F-F63C-A94A-394AF1E92FC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5353" y="2601351"/>
            <a:ext cx="5724163" cy="382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3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5735-A17C-C77E-9F21-052422951373}"/>
              </a:ext>
            </a:extLst>
          </p:cNvPr>
          <p:cNvSpPr>
            <a:spLocks noGrp="1"/>
          </p:cNvSpPr>
          <p:nvPr>
            <p:ph type="title"/>
          </p:nvPr>
        </p:nvSpPr>
        <p:spPr/>
        <p:txBody>
          <a:bodyPr/>
          <a:lstStyle/>
          <a:p>
            <a:r>
              <a:rPr lang="en-IE" b="0" i="0" u="none" strike="noStrike" dirty="0">
                <a:solidFill>
                  <a:srgbClr val="ECECF1"/>
                </a:solidFill>
                <a:effectLst/>
                <a:latin typeface="Söhne"/>
              </a:rPr>
              <a:t>AI – We use it daily already!</a:t>
            </a:r>
            <a:endParaRPr lang="en-US" dirty="0"/>
          </a:p>
        </p:txBody>
      </p:sp>
      <p:sp>
        <p:nvSpPr>
          <p:cNvPr id="3" name="Content Placeholder 2">
            <a:extLst>
              <a:ext uri="{FF2B5EF4-FFF2-40B4-BE49-F238E27FC236}">
                <a16:creationId xmlns:a16="http://schemas.microsoft.com/office/drawing/2014/main" id="{CC0EED4D-FFDE-2ECA-9C07-9F38F852723F}"/>
              </a:ext>
            </a:extLst>
          </p:cNvPr>
          <p:cNvSpPr>
            <a:spLocks noGrp="1"/>
          </p:cNvSpPr>
          <p:nvPr>
            <p:ph idx="1"/>
          </p:nvPr>
        </p:nvSpPr>
        <p:spPr>
          <a:xfrm>
            <a:off x="1154955" y="2417379"/>
            <a:ext cx="8761412" cy="3602421"/>
          </a:xfrm>
        </p:spPr>
        <p:txBody>
          <a:bodyPr>
            <a:normAutofit/>
          </a:bodyPr>
          <a:lstStyle/>
          <a:p>
            <a:r>
              <a:rPr lang="en-US" sz="2600" dirty="0"/>
              <a:t>Answer: Currently, AI interacts with us in many ways</a:t>
            </a:r>
          </a:p>
          <a:p>
            <a:pPr lvl="1"/>
            <a:r>
              <a:rPr lang="en-US" sz="2400" dirty="0"/>
              <a:t>Social feeds are tuned to our preferences</a:t>
            </a:r>
          </a:p>
          <a:p>
            <a:pPr lvl="1"/>
            <a:r>
              <a:rPr lang="en-US" sz="2400" dirty="0"/>
              <a:t>Netflix and other apps suggest our </a:t>
            </a:r>
            <a:r>
              <a:rPr lang="en-US" sz="2400" dirty="0" err="1"/>
              <a:t>favourite</a:t>
            </a:r>
            <a:r>
              <a:rPr lang="en-US" sz="2400" dirty="0"/>
              <a:t> shows</a:t>
            </a:r>
          </a:p>
          <a:p>
            <a:pPr lvl="1"/>
            <a:r>
              <a:rPr lang="en-US" sz="2400" dirty="0"/>
              <a:t>Medical diagnostics are screened by computers</a:t>
            </a:r>
          </a:p>
          <a:p>
            <a:pPr lvl="1"/>
            <a:r>
              <a:rPr lang="en-US" sz="2400" dirty="0"/>
              <a:t>Email is categorized into Junk, important</a:t>
            </a:r>
          </a:p>
          <a:p>
            <a:pPr lvl="1"/>
            <a:r>
              <a:rPr lang="en-US" sz="2400" dirty="0"/>
              <a:t>Education has new tools for learning. </a:t>
            </a:r>
          </a:p>
          <a:p>
            <a:pPr marL="457200" lvl="1" indent="0">
              <a:buNone/>
            </a:pPr>
            <a:r>
              <a:rPr lang="en-US" sz="2400" dirty="0"/>
              <a:t>(</a:t>
            </a:r>
            <a:r>
              <a:rPr lang="en-US" sz="2400" dirty="0" err="1"/>
              <a:t>i.e</a:t>
            </a:r>
            <a:r>
              <a:rPr lang="en-US" sz="2400" dirty="0"/>
              <a:t> </a:t>
            </a:r>
            <a:r>
              <a:rPr lang="en-US" sz="2400" dirty="0" err="1"/>
              <a:t>ChatGPT</a:t>
            </a:r>
            <a:r>
              <a:rPr lang="en-US" sz="2400" dirty="0"/>
              <a:t>, BARD)</a:t>
            </a:r>
          </a:p>
          <a:p>
            <a:pPr lvl="1"/>
            <a:endParaRPr lang="en-US" sz="2400" dirty="0"/>
          </a:p>
          <a:p>
            <a:pPr lvl="1"/>
            <a:endParaRPr lang="en-US" sz="2400" dirty="0"/>
          </a:p>
        </p:txBody>
      </p:sp>
    </p:spTree>
    <p:extLst>
      <p:ext uri="{BB962C8B-B14F-4D97-AF65-F5344CB8AC3E}">
        <p14:creationId xmlns:p14="http://schemas.microsoft.com/office/powerpoint/2010/main" val="1311112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FD60-B5B5-D447-B1F5-850287DA2D84}"/>
              </a:ext>
            </a:extLst>
          </p:cNvPr>
          <p:cNvSpPr>
            <a:spLocks noGrp="1"/>
          </p:cNvSpPr>
          <p:nvPr>
            <p:ph type="title"/>
          </p:nvPr>
        </p:nvSpPr>
        <p:spPr/>
        <p:txBody>
          <a:bodyPr/>
          <a:lstStyle/>
          <a:p>
            <a:r>
              <a:rPr lang="en-US" dirty="0"/>
              <a:t>AI in Military</a:t>
            </a:r>
          </a:p>
        </p:txBody>
      </p:sp>
      <p:sp>
        <p:nvSpPr>
          <p:cNvPr id="3" name="Content Placeholder 2">
            <a:extLst>
              <a:ext uri="{FF2B5EF4-FFF2-40B4-BE49-F238E27FC236}">
                <a16:creationId xmlns:a16="http://schemas.microsoft.com/office/drawing/2014/main" id="{6AC8FE58-C5EE-9B56-FEDA-012813EE6DBD}"/>
              </a:ext>
            </a:extLst>
          </p:cNvPr>
          <p:cNvSpPr>
            <a:spLocks noGrp="1"/>
          </p:cNvSpPr>
          <p:nvPr>
            <p:ph sz="half" idx="1"/>
          </p:nvPr>
        </p:nvSpPr>
        <p:spPr>
          <a:xfrm>
            <a:off x="546538" y="2207172"/>
            <a:ext cx="5433574" cy="3812629"/>
          </a:xfrm>
        </p:spPr>
        <p:txBody>
          <a:bodyPr>
            <a:normAutofit fontScale="62500" lnSpcReduction="20000"/>
          </a:bodyPr>
          <a:lstStyle/>
          <a:p>
            <a:pPr algn="l"/>
            <a:r>
              <a:rPr lang="en-IE" b="1" i="0" u="none" strike="noStrike" dirty="0">
                <a:effectLst/>
                <a:latin typeface="monument"/>
              </a:rPr>
              <a:t>A steady increase in the integration of AI in military systems is likely</a:t>
            </a:r>
          </a:p>
          <a:p>
            <a:pPr algn="l">
              <a:buFont typeface="Arial" panose="020B0604020202020204" pitchFamily="34" charset="0"/>
              <a:buChar char="•"/>
            </a:pPr>
            <a:r>
              <a:rPr lang="en-IE" b="0" i="0" u="none" strike="noStrike" dirty="0">
                <a:solidFill>
                  <a:srgbClr val="333333"/>
                </a:solidFill>
                <a:effectLst/>
                <a:latin typeface="suisse"/>
              </a:rPr>
              <a:t>The various forms of AI have serious ramifications for warfighting applications.</a:t>
            </a:r>
          </a:p>
          <a:p>
            <a:pPr algn="l">
              <a:buFont typeface="Arial" panose="020B0604020202020204" pitchFamily="34" charset="0"/>
              <a:buChar char="•"/>
            </a:pPr>
            <a:r>
              <a:rPr lang="en-IE" b="0" i="0" u="none" strike="noStrike" dirty="0">
                <a:solidFill>
                  <a:srgbClr val="333333"/>
                </a:solidFill>
                <a:effectLst/>
                <a:latin typeface="suisse"/>
              </a:rPr>
              <a:t>AI will present new ethical questions in war, and deliberate attention can potentially mitigate the most-extreme risks.</a:t>
            </a:r>
          </a:p>
          <a:p>
            <a:pPr algn="l">
              <a:buFont typeface="Arial" panose="020B0604020202020204" pitchFamily="34" charset="0"/>
              <a:buChar char="•"/>
            </a:pPr>
            <a:r>
              <a:rPr lang="en-IE" b="0" i="0" u="none" strike="noStrike" dirty="0">
                <a:solidFill>
                  <a:srgbClr val="333333"/>
                </a:solidFill>
                <a:effectLst/>
                <a:latin typeface="suisse"/>
              </a:rPr>
              <a:t>Despite ongoing United Nations discussions, an international ban or other regulation on military AI is not likely in the near term.</a:t>
            </a:r>
          </a:p>
          <a:p>
            <a:pPr algn="l"/>
            <a:r>
              <a:rPr lang="en-IE" b="1" i="0" u="none" strike="noStrike" dirty="0">
                <a:effectLst/>
                <a:latin typeface="monument"/>
              </a:rPr>
              <a:t>International competition in military AI</a:t>
            </a:r>
          </a:p>
          <a:p>
            <a:pPr algn="l">
              <a:buFont typeface="Arial" panose="020B0604020202020204" pitchFamily="34" charset="0"/>
              <a:buChar char="•"/>
            </a:pPr>
            <a:r>
              <a:rPr lang="en-IE" b="0" i="0" u="none" strike="noStrike" dirty="0">
                <a:solidFill>
                  <a:srgbClr val="333333"/>
                </a:solidFill>
                <a:effectLst/>
                <a:latin typeface="suisse"/>
              </a:rPr>
              <a:t>Many countries are pursuing militarized AI technologies.</a:t>
            </a:r>
          </a:p>
          <a:p>
            <a:pPr algn="l">
              <a:buFont typeface="Arial" panose="020B0604020202020204" pitchFamily="34" charset="0"/>
              <a:buChar char="•"/>
            </a:pPr>
            <a:r>
              <a:rPr lang="en-IE" b="0" i="0" u="none" strike="noStrike" dirty="0">
                <a:solidFill>
                  <a:srgbClr val="333333"/>
                </a:solidFill>
                <a:effectLst/>
                <a:latin typeface="suisse"/>
              </a:rPr>
              <a:t>The potential proliferation of military AI to other state and nonstate actors is another area of concern.</a:t>
            </a:r>
          </a:p>
          <a:p>
            <a:pPr algn="l"/>
            <a:r>
              <a:rPr lang="en-IE" b="1" i="0" u="none" strike="noStrike" dirty="0">
                <a:effectLst/>
                <a:latin typeface="monument"/>
              </a:rPr>
              <a:t>The development of military AI presents a range of risks that need to be addressed</a:t>
            </a:r>
          </a:p>
          <a:p>
            <a:pPr algn="l">
              <a:buFont typeface="Arial" panose="020B0604020202020204" pitchFamily="34" charset="0"/>
              <a:buChar char="•"/>
            </a:pPr>
            <a:r>
              <a:rPr lang="en-IE" b="0" i="0" u="none" strike="noStrike" dirty="0">
                <a:solidFill>
                  <a:srgbClr val="333333"/>
                </a:solidFill>
                <a:effectLst/>
                <a:latin typeface="suisse"/>
              </a:rPr>
              <a:t>Ethical risks are important from a humanitarian standpoint.</a:t>
            </a:r>
          </a:p>
          <a:p>
            <a:pPr algn="l">
              <a:buFont typeface="Arial" panose="020B0604020202020204" pitchFamily="34" charset="0"/>
              <a:buChar char="•"/>
            </a:pPr>
            <a:r>
              <a:rPr lang="en-IE" b="0" i="0" u="none" strike="noStrike" dirty="0">
                <a:solidFill>
                  <a:srgbClr val="333333"/>
                </a:solidFill>
                <a:effectLst/>
                <a:latin typeface="suisse"/>
              </a:rPr>
              <a:t>Operational risks arise from questions about the reliability, fragility, and security of AI systems.</a:t>
            </a:r>
          </a:p>
          <a:p>
            <a:pPr algn="l">
              <a:buFont typeface="Arial" panose="020B0604020202020204" pitchFamily="34" charset="0"/>
              <a:buChar char="•"/>
            </a:pPr>
            <a:r>
              <a:rPr lang="en-IE" b="0" i="0" u="none" strike="noStrike" dirty="0">
                <a:solidFill>
                  <a:srgbClr val="333333"/>
                </a:solidFill>
                <a:effectLst/>
                <a:latin typeface="suisse"/>
              </a:rPr>
              <a:t>Strategic risks include the possibility that AI will increase the likelihood of war, escalate ongoing conflicts, and proliferate to malicious actors.</a:t>
            </a:r>
          </a:p>
          <a:p>
            <a:endParaRPr lang="en-US" dirty="0"/>
          </a:p>
        </p:txBody>
      </p:sp>
      <p:pic>
        <p:nvPicPr>
          <p:cNvPr id="10242" name="Picture 2" descr="How Close Are We to a Terminator-Like Future - TechYouWish">
            <a:extLst>
              <a:ext uri="{FF2B5EF4-FFF2-40B4-BE49-F238E27FC236}">
                <a16:creationId xmlns:a16="http://schemas.microsoft.com/office/drawing/2014/main" id="{A65AA4D1-4C87-395C-B975-B17698F9CA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80112" y="2463165"/>
            <a:ext cx="5748426" cy="332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95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7DA3-F63F-8953-A06D-56E46328DCB5}"/>
              </a:ext>
            </a:extLst>
          </p:cNvPr>
          <p:cNvSpPr>
            <a:spLocks noGrp="1"/>
          </p:cNvSpPr>
          <p:nvPr>
            <p:ph type="title"/>
          </p:nvPr>
        </p:nvSpPr>
        <p:spPr/>
        <p:txBody>
          <a:bodyPr/>
          <a:lstStyle/>
          <a:p>
            <a:r>
              <a:rPr lang="en-US" dirty="0"/>
              <a:t>AI – The future of Driving</a:t>
            </a:r>
          </a:p>
        </p:txBody>
      </p:sp>
      <p:sp>
        <p:nvSpPr>
          <p:cNvPr id="3" name="Content Placeholder 2">
            <a:extLst>
              <a:ext uri="{FF2B5EF4-FFF2-40B4-BE49-F238E27FC236}">
                <a16:creationId xmlns:a16="http://schemas.microsoft.com/office/drawing/2014/main" id="{4831A5E3-2388-E9B7-1DA0-F23656DDA2E0}"/>
              </a:ext>
            </a:extLst>
          </p:cNvPr>
          <p:cNvSpPr>
            <a:spLocks noGrp="1"/>
          </p:cNvSpPr>
          <p:nvPr>
            <p:ph sz="half" idx="1"/>
          </p:nvPr>
        </p:nvSpPr>
        <p:spPr>
          <a:xfrm>
            <a:off x="241738" y="2196935"/>
            <a:ext cx="7662041" cy="4572000"/>
          </a:xfrm>
        </p:spPr>
        <p:txBody>
          <a:bodyPr>
            <a:normAutofit fontScale="55000" lnSpcReduction="20000"/>
          </a:bodyPr>
          <a:lstStyle/>
          <a:p>
            <a:pPr algn="l">
              <a:buFont typeface="+mj-lt"/>
              <a:buAutoNum type="arabicPeriod"/>
            </a:pPr>
            <a:r>
              <a:rPr lang="en-IE" sz="2200" b="0" i="0" u="none" strike="noStrike" dirty="0">
                <a:solidFill>
                  <a:schemeClr val="tx1"/>
                </a:solidFill>
                <a:effectLst/>
                <a:highlight>
                  <a:srgbClr val="FFFF00"/>
                </a:highlight>
                <a:latin typeface="Google Sans"/>
              </a:rPr>
              <a:t>Seamless Autonomous Driving: </a:t>
            </a:r>
            <a:r>
              <a:rPr lang="en-IE" sz="2200" b="0" i="0" u="none" strike="noStrike" dirty="0">
                <a:solidFill>
                  <a:schemeClr val="tx1"/>
                </a:solidFill>
                <a:effectLst/>
                <a:latin typeface="Google Sans"/>
              </a:rPr>
              <a:t>Autonomous driving systems will become increasingly sophisticated, enabling vehicles to navigate complex environments and handle a wide range of driving scenarios with minimal human intervention.</a:t>
            </a:r>
          </a:p>
          <a:p>
            <a:pPr algn="l">
              <a:buFont typeface="+mj-lt"/>
              <a:buAutoNum type="arabicPeriod"/>
            </a:pPr>
            <a:r>
              <a:rPr lang="en-IE" sz="2200" b="0" i="0" u="none" strike="noStrike" dirty="0">
                <a:solidFill>
                  <a:schemeClr val="tx1"/>
                </a:solidFill>
                <a:effectLst/>
                <a:highlight>
                  <a:srgbClr val="FFFF00"/>
                </a:highlight>
                <a:latin typeface="Google Sans"/>
              </a:rPr>
              <a:t>Enhanced Safety and Efficiency</a:t>
            </a:r>
            <a:r>
              <a:rPr lang="en-IE" sz="2200" b="0" i="0" u="none" strike="noStrike" dirty="0">
                <a:solidFill>
                  <a:schemeClr val="tx1"/>
                </a:solidFill>
                <a:effectLst/>
                <a:latin typeface="Google Sans"/>
              </a:rPr>
              <a:t>: AI will play a crucial role in enhancing road safety by reducing human error, improving traffic flow, and optimizing vehicle performance.</a:t>
            </a:r>
          </a:p>
          <a:p>
            <a:pPr algn="l">
              <a:buFont typeface="+mj-lt"/>
              <a:buAutoNum type="arabicPeriod"/>
            </a:pPr>
            <a:r>
              <a:rPr lang="en-IE" sz="2200" b="0" i="0" u="none" strike="noStrike" dirty="0">
                <a:solidFill>
                  <a:schemeClr val="tx1"/>
                </a:solidFill>
                <a:effectLst/>
                <a:highlight>
                  <a:srgbClr val="FFFF00"/>
                </a:highlight>
                <a:latin typeface="Google Sans"/>
              </a:rPr>
              <a:t>Personalized Driving Experiences</a:t>
            </a:r>
            <a:r>
              <a:rPr lang="en-IE" sz="2200" b="0" i="0" u="none" strike="noStrike" dirty="0">
                <a:solidFill>
                  <a:schemeClr val="tx1"/>
                </a:solidFill>
                <a:effectLst/>
                <a:latin typeface="Google Sans"/>
              </a:rPr>
              <a:t>: AI will enable vehicles to personalize driving experiences based on individual preferences, adjusting settings, providing entertainment, and tailoring navigation to suit the driver's needs.</a:t>
            </a:r>
          </a:p>
          <a:p>
            <a:pPr algn="l">
              <a:buFont typeface="+mj-lt"/>
              <a:buAutoNum type="arabicPeriod"/>
            </a:pPr>
            <a:r>
              <a:rPr lang="en-IE" sz="2200" b="0" i="0" u="none" strike="noStrike" dirty="0">
                <a:solidFill>
                  <a:schemeClr val="tx1"/>
                </a:solidFill>
                <a:effectLst/>
                <a:highlight>
                  <a:srgbClr val="FFFF00"/>
                </a:highlight>
                <a:latin typeface="Google Sans"/>
              </a:rPr>
              <a:t>Predictive Maintenance and Repair</a:t>
            </a:r>
            <a:r>
              <a:rPr lang="en-IE" sz="2200" b="0" i="0" u="none" strike="noStrike" dirty="0">
                <a:solidFill>
                  <a:schemeClr val="tx1"/>
                </a:solidFill>
                <a:effectLst/>
                <a:latin typeface="Google Sans"/>
              </a:rPr>
              <a:t>: AI will monitor vehicle systems and predict potential failures, enabling proactive maintenance to prevent breakdowns and reduce downtime.</a:t>
            </a:r>
          </a:p>
          <a:p>
            <a:pPr algn="l">
              <a:buFont typeface="+mj-lt"/>
              <a:buAutoNum type="arabicPeriod"/>
            </a:pPr>
            <a:r>
              <a:rPr lang="en-IE" sz="2200" b="0" i="0" u="none" strike="noStrike" dirty="0">
                <a:solidFill>
                  <a:schemeClr val="tx1"/>
                </a:solidFill>
                <a:effectLst/>
                <a:highlight>
                  <a:srgbClr val="FFFF00"/>
                </a:highlight>
                <a:latin typeface="Google Sans"/>
              </a:rPr>
              <a:t>Cooperative Vehicle-to-Everything (V2X) Communication:</a:t>
            </a:r>
            <a:r>
              <a:rPr lang="en-IE" sz="2200" b="0" i="0" u="none" strike="noStrike" dirty="0">
                <a:solidFill>
                  <a:schemeClr val="tx1"/>
                </a:solidFill>
                <a:effectLst/>
                <a:latin typeface="Google Sans"/>
              </a:rPr>
              <a:t> AI-powered V2X communication will enable vehicles to exchange information with each other, infrastructure, and pedestrians, improving situational awareness and preventing collisions.</a:t>
            </a:r>
          </a:p>
          <a:p>
            <a:pPr algn="l">
              <a:buFont typeface="+mj-lt"/>
              <a:buAutoNum type="arabicPeriod"/>
            </a:pPr>
            <a:r>
              <a:rPr lang="en-IE" sz="2200" b="0" i="0" u="none" strike="noStrike" dirty="0">
                <a:solidFill>
                  <a:schemeClr val="tx1"/>
                </a:solidFill>
                <a:effectLst/>
                <a:highlight>
                  <a:srgbClr val="FFFF00"/>
                </a:highlight>
                <a:latin typeface="Google Sans"/>
              </a:rPr>
              <a:t>Shared Mobility and Ride-Sharing: </a:t>
            </a:r>
            <a:r>
              <a:rPr lang="en-IE" sz="2200" b="0" i="0" u="none" strike="noStrike" dirty="0">
                <a:solidFill>
                  <a:schemeClr val="tx1"/>
                </a:solidFill>
                <a:effectLst/>
                <a:latin typeface="Google Sans"/>
              </a:rPr>
              <a:t>AI will facilitate the growth of shared mobility and ride-sharing services, optimizing routes, matching riders, and managing vehicle fleets efficiently.</a:t>
            </a:r>
          </a:p>
          <a:p>
            <a:pPr algn="l">
              <a:buFont typeface="+mj-lt"/>
              <a:buAutoNum type="arabicPeriod"/>
            </a:pPr>
            <a:r>
              <a:rPr lang="en-IE" sz="2200" b="0" i="0" u="none" strike="noStrike" dirty="0">
                <a:solidFill>
                  <a:schemeClr val="tx1"/>
                </a:solidFill>
                <a:effectLst/>
                <a:highlight>
                  <a:srgbClr val="FFFF00"/>
                </a:highlight>
                <a:latin typeface="Google Sans"/>
              </a:rPr>
              <a:t>Urban Planning and Traffic Management: </a:t>
            </a:r>
            <a:r>
              <a:rPr lang="en-IE" sz="2200" b="0" i="0" u="none" strike="noStrike" dirty="0">
                <a:solidFill>
                  <a:schemeClr val="tx1"/>
                </a:solidFill>
                <a:effectLst/>
                <a:latin typeface="Google Sans"/>
              </a:rPr>
              <a:t>AI will inform urban planning and traffic management strategies, optimizing road infrastructure, reducing congestion, and improving air quality.</a:t>
            </a:r>
          </a:p>
          <a:p>
            <a:pPr algn="l">
              <a:buFont typeface="+mj-lt"/>
              <a:buAutoNum type="arabicPeriod"/>
            </a:pPr>
            <a:r>
              <a:rPr lang="en-IE" sz="2200" b="0" i="0" u="none" strike="noStrike" dirty="0">
                <a:solidFill>
                  <a:schemeClr val="tx1"/>
                </a:solidFill>
                <a:effectLst/>
                <a:highlight>
                  <a:srgbClr val="FFFF00"/>
                </a:highlight>
                <a:latin typeface="Google Sans"/>
              </a:rPr>
              <a:t>New Forms of Vehicle Ownership and Usage:</a:t>
            </a:r>
            <a:r>
              <a:rPr lang="en-IE" sz="2200" b="0" i="0" u="none" strike="noStrike" dirty="0">
                <a:solidFill>
                  <a:schemeClr val="tx1"/>
                </a:solidFill>
                <a:effectLst/>
                <a:latin typeface="Google Sans"/>
              </a:rPr>
              <a:t> AI will enable new forms of vehicle ownership and usage, such as subscription services and autonomous taxis, providing greater flexibility and accessibility.</a:t>
            </a:r>
          </a:p>
          <a:p>
            <a:pPr algn="l">
              <a:buFont typeface="+mj-lt"/>
              <a:buAutoNum type="arabicPeriod"/>
            </a:pPr>
            <a:r>
              <a:rPr lang="en-IE" sz="2200" b="0" i="0" u="none" strike="noStrike" dirty="0">
                <a:solidFill>
                  <a:schemeClr val="tx1"/>
                </a:solidFill>
                <a:effectLst/>
                <a:highlight>
                  <a:srgbClr val="FFFF00"/>
                </a:highlight>
                <a:latin typeface="Google Sans"/>
              </a:rPr>
              <a:t>Integration with Smart Homes and Cities: </a:t>
            </a:r>
            <a:r>
              <a:rPr lang="en-IE" sz="2200" b="0" i="0" u="none" strike="noStrike" dirty="0">
                <a:solidFill>
                  <a:schemeClr val="tx1"/>
                </a:solidFill>
                <a:effectLst/>
                <a:latin typeface="Google Sans"/>
              </a:rPr>
              <a:t>AI will connect vehicles with smart homes and cities, enabling seamless integration with home automation systems, traffic management systems, and smart infrastructure.</a:t>
            </a:r>
          </a:p>
          <a:p>
            <a:pPr algn="l">
              <a:buFont typeface="+mj-lt"/>
              <a:buAutoNum type="arabicPeriod"/>
            </a:pPr>
            <a:r>
              <a:rPr lang="en-IE" sz="2200" b="0" i="0" u="none" strike="noStrike" dirty="0">
                <a:solidFill>
                  <a:schemeClr val="tx1"/>
                </a:solidFill>
                <a:effectLst/>
                <a:highlight>
                  <a:srgbClr val="FFFF00"/>
                </a:highlight>
                <a:latin typeface="Google Sans"/>
              </a:rPr>
              <a:t>Evolution of Driving Skills and Education:</a:t>
            </a:r>
            <a:r>
              <a:rPr lang="en-IE" sz="2200" b="0" i="0" u="none" strike="noStrike" dirty="0">
                <a:solidFill>
                  <a:schemeClr val="tx1"/>
                </a:solidFill>
                <a:effectLst/>
                <a:latin typeface="Google Sans"/>
              </a:rPr>
              <a:t> AI will transform driving education, providing personalized instruction, adapting to individual learning styles, and preparing drivers for the future of autonomous mobility.</a:t>
            </a:r>
          </a:p>
          <a:p>
            <a:pPr marL="0" indent="0">
              <a:buNone/>
            </a:pPr>
            <a:endParaRPr lang="en-US" dirty="0"/>
          </a:p>
        </p:txBody>
      </p:sp>
      <p:pic>
        <p:nvPicPr>
          <p:cNvPr id="25602" name="Picture 2" descr="do self driving cars use ai">
            <a:extLst>
              <a:ext uri="{FF2B5EF4-FFF2-40B4-BE49-F238E27FC236}">
                <a16:creationId xmlns:a16="http://schemas.microsoft.com/office/drawing/2014/main" id="{91F8DF15-C24D-A58F-85AF-4C8C58F8B1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13858" y="2808067"/>
            <a:ext cx="4236404" cy="280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451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6E82-4DE6-FE8F-11E7-71061DBA2D77}"/>
              </a:ext>
            </a:extLst>
          </p:cNvPr>
          <p:cNvSpPr>
            <a:spLocks noGrp="1"/>
          </p:cNvSpPr>
          <p:nvPr>
            <p:ph type="title"/>
          </p:nvPr>
        </p:nvSpPr>
        <p:spPr/>
        <p:txBody>
          <a:bodyPr/>
          <a:lstStyle/>
          <a:p>
            <a:r>
              <a:rPr lang="en-US" dirty="0"/>
              <a:t>Autonomous Driving Systems</a:t>
            </a:r>
          </a:p>
        </p:txBody>
      </p:sp>
      <p:sp>
        <p:nvSpPr>
          <p:cNvPr id="3" name="Content Placeholder 2">
            <a:extLst>
              <a:ext uri="{FF2B5EF4-FFF2-40B4-BE49-F238E27FC236}">
                <a16:creationId xmlns:a16="http://schemas.microsoft.com/office/drawing/2014/main" id="{222E7967-F61E-5DE3-5B57-F6A58D7ECB70}"/>
              </a:ext>
            </a:extLst>
          </p:cNvPr>
          <p:cNvSpPr>
            <a:spLocks noGrp="1"/>
          </p:cNvSpPr>
          <p:nvPr>
            <p:ph sz="half" idx="1"/>
          </p:nvPr>
        </p:nvSpPr>
        <p:spPr>
          <a:xfrm>
            <a:off x="515007" y="2228194"/>
            <a:ext cx="6127531" cy="4414344"/>
          </a:xfrm>
        </p:spPr>
        <p:txBody>
          <a:bodyPr>
            <a:normAutofit fontScale="77500" lnSpcReduction="20000"/>
          </a:bodyPr>
          <a:lstStyle/>
          <a:p>
            <a:pPr algn="l"/>
            <a:r>
              <a:rPr lang="en-IE" b="0" i="0" u="none" strike="noStrike" dirty="0">
                <a:solidFill>
                  <a:schemeClr val="tx1"/>
                </a:solidFill>
                <a:effectLst/>
                <a:highlight>
                  <a:srgbClr val="FFFF00"/>
                </a:highlight>
                <a:latin typeface="Google Sans"/>
              </a:rPr>
              <a:t>Perceiving the Environment:</a:t>
            </a:r>
          </a:p>
          <a:p>
            <a:pPr algn="l">
              <a:buFont typeface="+mj-lt"/>
              <a:buAutoNum type="arabicPeriod"/>
            </a:pPr>
            <a:r>
              <a:rPr lang="en-IE" b="0" i="0" u="none" strike="noStrike" dirty="0">
                <a:solidFill>
                  <a:schemeClr val="tx1"/>
                </a:solidFill>
                <a:effectLst/>
                <a:latin typeface="Google Sans"/>
              </a:rPr>
              <a:t>Sensor Fusion: AI algorithms combine data from multiple sensors, such as cameras, radar, and lidar, to create a comprehensive understanding of the surrounding environment.</a:t>
            </a:r>
          </a:p>
          <a:p>
            <a:pPr algn="l">
              <a:buFont typeface="+mj-lt"/>
              <a:buAutoNum type="arabicPeriod"/>
            </a:pPr>
            <a:r>
              <a:rPr lang="en-IE" b="0" i="0" u="none" strike="noStrike" dirty="0">
                <a:solidFill>
                  <a:schemeClr val="tx1"/>
                </a:solidFill>
                <a:effectLst/>
                <a:latin typeface="Google Sans"/>
              </a:rPr>
              <a:t>Object Detection and Classification: AI algorithms identify and classify objects in the environment, such as vehicles, pedestrians, traffic signs, and lane markings.</a:t>
            </a:r>
          </a:p>
          <a:p>
            <a:pPr algn="l">
              <a:buFont typeface="+mj-lt"/>
              <a:buAutoNum type="arabicPeriod"/>
            </a:pPr>
            <a:r>
              <a:rPr lang="en-IE" b="0" i="0" u="none" strike="noStrike" dirty="0">
                <a:solidFill>
                  <a:schemeClr val="tx1"/>
                </a:solidFill>
                <a:effectLst/>
                <a:latin typeface="Google Sans"/>
              </a:rPr>
              <a:t>Semantic Segmentation: AI algorithms can distinguish between different types of objects, such as cars, trucks, bicycles, and pedestrians, providing a deeper understanding of the scene.</a:t>
            </a:r>
          </a:p>
          <a:p>
            <a:pPr algn="l"/>
            <a:r>
              <a:rPr lang="en-IE" b="0" i="0" u="none" strike="noStrike" dirty="0">
                <a:solidFill>
                  <a:schemeClr val="tx1"/>
                </a:solidFill>
                <a:effectLst/>
                <a:highlight>
                  <a:srgbClr val="FFFF00"/>
                </a:highlight>
                <a:latin typeface="Google Sans"/>
              </a:rPr>
              <a:t>Localization and Mapping:</a:t>
            </a:r>
          </a:p>
          <a:p>
            <a:pPr algn="l">
              <a:buFont typeface="+mj-lt"/>
              <a:buAutoNum type="arabicPeriod"/>
            </a:pPr>
            <a:r>
              <a:rPr lang="en-IE" b="0" i="0" u="none" strike="noStrike" dirty="0">
                <a:solidFill>
                  <a:schemeClr val="tx1"/>
                </a:solidFill>
                <a:effectLst/>
                <a:latin typeface="Google Sans"/>
              </a:rPr>
              <a:t>Simultaneous Localization and Mapping (SLAM): AI algorithms enable autonomous vehicles to accurately determine their position and orientation while simultaneously creating a map of the environment.</a:t>
            </a:r>
          </a:p>
          <a:p>
            <a:pPr algn="l">
              <a:buFont typeface="+mj-lt"/>
              <a:buAutoNum type="arabicPeriod"/>
            </a:pPr>
            <a:r>
              <a:rPr lang="en-IE" b="0" i="0" u="none" strike="noStrike" dirty="0">
                <a:solidFill>
                  <a:schemeClr val="tx1"/>
                </a:solidFill>
                <a:effectLst/>
                <a:latin typeface="Google Sans"/>
              </a:rPr>
              <a:t>High-Definition (HD) Mapping: AI-powered mapping techniques create detailed and accurate maps of the environment, including road geometry, landmarks, and traffic patterns.</a:t>
            </a:r>
          </a:p>
          <a:p>
            <a:pPr algn="l">
              <a:buFont typeface="+mj-lt"/>
              <a:buAutoNum type="arabicPeriod"/>
            </a:pPr>
            <a:r>
              <a:rPr lang="en-IE" b="0" i="0" u="none" strike="noStrike" dirty="0">
                <a:solidFill>
                  <a:schemeClr val="tx1"/>
                </a:solidFill>
                <a:effectLst/>
                <a:latin typeface="Google Sans"/>
              </a:rPr>
              <a:t>Real-time Localization: AI algorithms continuously update the vehicle's position and orientation, ensuring precise navigation even in dynamic environments.</a:t>
            </a:r>
          </a:p>
          <a:p>
            <a:endParaRPr lang="en-US" dirty="0"/>
          </a:p>
        </p:txBody>
      </p:sp>
      <p:pic>
        <p:nvPicPr>
          <p:cNvPr id="26626" name="Picture 2" descr="Self-Driving Cars Ended Up Stranded in Traffic: Why and How?">
            <a:extLst>
              <a:ext uri="{FF2B5EF4-FFF2-40B4-BE49-F238E27FC236}">
                <a16:creationId xmlns:a16="http://schemas.microsoft.com/office/drawing/2014/main" id="{FF2A0B24-7C6F-5EA4-551A-A42F0131C05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852581" y="2908474"/>
            <a:ext cx="4824412" cy="268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76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6E82-4DE6-FE8F-11E7-71061DBA2D77}"/>
              </a:ext>
            </a:extLst>
          </p:cNvPr>
          <p:cNvSpPr>
            <a:spLocks noGrp="1"/>
          </p:cNvSpPr>
          <p:nvPr>
            <p:ph type="title"/>
          </p:nvPr>
        </p:nvSpPr>
        <p:spPr/>
        <p:txBody>
          <a:bodyPr/>
          <a:lstStyle/>
          <a:p>
            <a:r>
              <a:rPr lang="en-US" dirty="0"/>
              <a:t>Autonomous Driving Systems</a:t>
            </a:r>
          </a:p>
        </p:txBody>
      </p:sp>
      <p:sp>
        <p:nvSpPr>
          <p:cNvPr id="3" name="Content Placeholder 2">
            <a:extLst>
              <a:ext uri="{FF2B5EF4-FFF2-40B4-BE49-F238E27FC236}">
                <a16:creationId xmlns:a16="http://schemas.microsoft.com/office/drawing/2014/main" id="{222E7967-F61E-5DE3-5B57-F6A58D7ECB70}"/>
              </a:ext>
            </a:extLst>
          </p:cNvPr>
          <p:cNvSpPr>
            <a:spLocks noGrp="1"/>
          </p:cNvSpPr>
          <p:nvPr>
            <p:ph sz="half" idx="1"/>
          </p:nvPr>
        </p:nvSpPr>
        <p:spPr>
          <a:xfrm>
            <a:off x="704193" y="2259724"/>
            <a:ext cx="5504520" cy="4193628"/>
          </a:xfrm>
        </p:spPr>
        <p:txBody>
          <a:bodyPr>
            <a:normAutofit fontScale="70000" lnSpcReduction="20000"/>
          </a:bodyPr>
          <a:lstStyle/>
          <a:p>
            <a:pPr algn="l"/>
            <a:r>
              <a:rPr lang="en-IE" b="0" i="0" u="none" strike="noStrike" dirty="0">
                <a:solidFill>
                  <a:schemeClr val="tx1"/>
                </a:solidFill>
                <a:effectLst/>
                <a:highlight>
                  <a:srgbClr val="FFFF00"/>
                </a:highlight>
                <a:latin typeface="Google Sans"/>
              </a:rPr>
              <a:t>Decision-Making and Planning:</a:t>
            </a:r>
          </a:p>
          <a:p>
            <a:pPr algn="l">
              <a:buFont typeface="+mj-lt"/>
              <a:buAutoNum type="arabicPeriod"/>
            </a:pPr>
            <a:r>
              <a:rPr lang="en-IE" b="0" i="0" u="none" strike="noStrike" dirty="0">
                <a:solidFill>
                  <a:schemeClr val="tx1"/>
                </a:solidFill>
                <a:effectLst/>
                <a:latin typeface="Google Sans"/>
              </a:rPr>
              <a:t>Path Planning: AI algorithms determine the optimal path for the vehicle to reach its destination, considering factors like traffic conditions, road rules, and safety constraints.</a:t>
            </a:r>
          </a:p>
          <a:p>
            <a:pPr algn="l">
              <a:buFont typeface="+mj-lt"/>
              <a:buAutoNum type="arabicPeriod"/>
            </a:pPr>
            <a:r>
              <a:rPr lang="en-IE" b="0" i="0" u="none" strike="noStrike" dirty="0">
                <a:solidFill>
                  <a:schemeClr val="tx1"/>
                </a:solidFill>
                <a:effectLst/>
                <a:latin typeface="Google Sans"/>
              </a:rPr>
              <a:t>Trajectory Planning: AI algorithms generate detailed trajectories for the vehicle, including speed, acceleration, and steering commands, to follow the planned path smoothly.</a:t>
            </a:r>
          </a:p>
          <a:p>
            <a:pPr algn="l">
              <a:buFont typeface="+mj-lt"/>
              <a:buAutoNum type="arabicPeriod"/>
            </a:pPr>
            <a:r>
              <a:rPr lang="en-IE" b="0" i="0" u="none" strike="noStrike" dirty="0">
                <a:solidFill>
                  <a:schemeClr val="tx1"/>
                </a:solidFill>
                <a:effectLst/>
                <a:latin typeface="Google Sans"/>
              </a:rPr>
              <a:t>Predictive Driving: AI algorithms anticipate the </a:t>
            </a:r>
            <a:r>
              <a:rPr lang="en-IE" b="0" i="0" u="none" strike="noStrike" dirty="0" err="1">
                <a:solidFill>
                  <a:schemeClr val="tx1"/>
                </a:solidFill>
                <a:effectLst/>
                <a:latin typeface="Google Sans"/>
              </a:rPr>
              <a:t>behavior</a:t>
            </a:r>
            <a:r>
              <a:rPr lang="en-IE" b="0" i="0" u="none" strike="noStrike" dirty="0">
                <a:solidFill>
                  <a:schemeClr val="tx1"/>
                </a:solidFill>
                <a:effectLst/>
                <a:latin typeface="Google Sans"/>
              </a:rPr>
              <a:t> of other road users and predict possible scenarios, enabling the vehicle to make proactive decisions to avoid collisions.</a:t>
            </a:r>
          </a:p>
          <a:p>
            <a:pPr algn="l"/>
            <a:r>
              <a:rPr lang="en-IE" b="0" i="0" u="none" strike="noStrike" dirty="0">
                <a:solidFill>
                  <a:schemeClr val="tx1"/>
                </a:solidFill>
                <a:effectLst/>
                <a:highlight>
                  <a:srgbClr val="FFFF00"/>
                </a:highlight>
                <a:latin typeface="Google Sans"/>
              </a:rPr>
              <a:t>Control and Execution:</a:t>
            </a:r>
          </a:p>
          <a:p>
            <a:pPr algn="l">
              <a:buFont typeface="+mj-lt"/>
              <a:buAutoNum type="arabicPeriod"/>
            </a:pPr>
            <a:r>
              <a:rPr lang="en-IE" b="0" i="0" u="none" strike="noStrike" dirty="0">
                <a:solidFill>
                  <a:schemeClr val="tx1"/>
                </a:solidFill>
                <a:effectLst/>
                <a:latin typeface="Google Sans"/>
              </a:rPr>
              <a:t>Sensorimotor Control: AI algorithms translate high-level decisions into low-level control signals for the vehicle's actuators, such as steering, braking, and acceleration.</a:t>
            </a:r>
          </a:p>
          <a:p>
            <a:pPr algn="l">
              <a:buFont typeface="+mj-lt"/>
              <a:buAutoNum type="arabicPeriod"/>
            </a:pPr>
            <a:r>
              <a:rPr lang="en-IE" b="0" i="0" u="none" strike="noStrike" dirty="0">
                <a:solidFill>
                  <a:schemeClr val="tx1"/>
                </a:solidFill>
                <a:effectLst/>
                <a:latin typeface="Google Sans"/>
              </a:rPr>
              <a:t>Adaptive Control: AI algorithms adjust control strategies in real-time based on changing environmental conditions and sensor inputs, ensuring stable and responsive </a:t>
            </a:r>
            <a:r>
              <a:rPr lang="en-IE" b="0" i="0" u="none" strike="noStrike" dirty="0" err="1">
                <a:solidFill>
                  <a:schemeClr val="tx1"/>
                </a:solidFill>
                <a:effectLst/>
                <a:latin typeface="Google Sans"/>
              </a:rPr>
              <a:t>behavior</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latin typeface="Google Sans"/>
              </a:rPr>
              <a:t>Fault Detection and Recovery: AI algorithms monitor the vehicle's systems and detect potential faults, enabling autonomous recovery or safe shutdown in case of emergencies.</a:t>
            </a:r>
          </a:p>
          <a:p>
            <a:endParaRPr lang="en-US" dirty="0"/>
          </a:p>
        </p:txBody>
      </p:sp>
      <p:pic>
        <p:nvPicPr>
          <p:cNvPr id="26626" name="Picture 2" descr="Self-Driving Cars Ended Up Stranded in Traffic: Why and How?">
            <a:extLst>
              <a:ext uri="{FF2B5EF4-FFF2-40B4-BE49-F238E27FC236}">
                <a16:creationId xmlns:a16="http://schemas.microsoft.com/office/drawing/2014/main" id="{FF2A0B24-7C6F-5EA4-551A-A42F0131C05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65761" y="2656225"/>
            <a:ext cx="4824412" cy="2680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0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9866-08D9-426C-9AEE-EF75AD797F71}"/>
              </a:ext>
            </a:extLst>
          </p:cNvPr>
          <p:cNvSpPr>
            <a:spLocks noGrp="1"/>
          </p:cNvSpPr>
          <p:nvPr>
            <p:ph type="title"/>
          </p:nvPr>
        </p:nvSpPr>
        <p:spPr/>
        <p:txBody>
          <a:bodyPr/>
          <a:lstStyle/>
          <a:p>
            <a:r>
              <a:rPr lang="en-US" dirty="0"/>
              <a:t>AI in Self Driving Vehicles</a:t>
            </a:r>
          </a:p>
        </p:txBody>
      </p:sp>
      <p:sp>
        <p:nvSpPr>
          <p:cNvPr id="3" name="Content Placeholder 2">
            <a:extLst>
              <a:ext uri="{FF2B5EF4-FFF2-40B4-BE49-F238E27FC236}">
                <a16:creationId xmlns:a16="http://schemas.microsoft.com/office/drawing/2014/main" id="{4D207FCE-20CA-8B70-E292-AC564C65D803}"/>
              </a:ext>
            </a:extLst>
          </p:cNvPr>
          <p:cNvSpPr>
            <a:spLocks noGrp="1"/>
          </p:cNvSpPr>
          <p:nvPr>
            <p:ph idx="1"/>
          </p:nvPr>
        </p:nvSpPr>
        <p:spPr>
          <a:xfrm>
            <a:off x="383177" y="2386149"/>
            <a:ext cx="8038012" cy="4145280"/>
          </a:xfrm>
        </p:spPr>
        <p:txBody>
          <a:bodyPr>
            <a:normAutofit lnSpcReduction="10000"/>
          </a:bodyPr>
          <a:lstStyle/>
          <a:p>
            <a:pPr algn="l">
              <a:buFont typeface="+mj-lt"/>
              <a:buAutoNum type="arabicPeriod"/>
            </a:pPr>
            <a:r>
              <a:rPr lang="en-IE" b="0" i="0" u="none" strike="noStrike" dirty="0">
                <a:solidFill>
                  <a:schemeClr val="tx1"/>
                </a:solidFill>
                <a:effectLst/>
                <a:highlight>
                  <a:srgbClr val="FFFF00"/>
                </a:highlight>
                <a:latin typeface="Google Sans"/>
              </a:rPr>
              <a:t>Perception</a:t>
            </a:r>
            <a:r>
              <a:rPr lang="en-IE" b="0" i="0" u="none" strike="noStrike" dirty="0">
                <a:solidFill>
                  <a:schemeClr val="tx1"/>
                </a:solidFill>
                <a:effectLst/>
                <a:latin typeface="Google Sans"/>
              </a:rPr>
              <a:t>: AI algorithms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data from sensors like cameras, lidar, and radar to create a comprehensive understanding of the vehicle's surroundings. This includes identifying and classifying objects like vehicles, pedestrians, traffic signs, and lane markings.</a:t>
            </a:r>
          </a:p>
          <a:p>
            <a:pPr algn="l">
              <a:buFont typeface="+mj-lt"/>
              <a:buAutoNum type="arabicPeriod"/>
            </a:pPr>
            <a:r>
              <a:rPr lang="en-IE" b="0" i="0" u="none" strike="noStrike" dirty="0">
                <a:solidFill>
                  <a:schemeClr val="tx1"/>
                </a:solidFill>
                <a:effectLst/>
                <a:highlight>
                  <a:srgbClr val="FFFF00"/>
                </a:highlight>
                <a:latin typeface="Google Sans"/>
              </a:rPr>
              <a:t>Localization</a:t>
            </a:r>
            <a:r>
              <a:rPr lang="en-IE" b="0" i="0" u="none" strike="noStrike" dirty="0">
                <a:solidFill>
                  <a:schemeClr val="tx1"/>
                </a:solidFill>
                <a:effectLst/>
                <a:latin typeface="Google Sans"/>
              </a:rPr>
              <a:t>: AI algorithms determine the vehicle's precise position and orientation within the environment using techniques like GPS, inertial navigation systems, and sensor fusion.</a:t>
            </a:r>
          </a:p>
          <a:p>
            <a:pPr algn="l">
              <a:buFont typeface="+mj-lt"/>
              <a:buAutoNum type="arabicPeriod"/>
            </a:pPr>
            <a:r>
              <a:rPr lang="en-IE" b="0" i="0" u="none" strike="noStrike" dirty="0">
                <a:solidFill>
                  <a:schemeClr val="tx1"/>
                </a:solidFill>
                <a:effectLst/>
                <a:highlight>
                  <a:srgbClr val="FFFF00"/>
                </a:highlight>
                <a:latin typeface="Google Sans"/>
              </a:rPr>
              <a:t>Path Planning:</a:t>
            </a:r>
            <a:r>
              <a:rPr lang="en-IE" b="0" i="0" u="none" strike="noStrike" dirty="0">
                <a:solidFill>
                  <a:schemeClr val="tx1"/>
                </a:solidFill>
                <a:effectLst/>
                <a:latin typeface="Google Sans"/>
              </a:rPr>
              <a:t> AI algorithms plan the vehicle's route to reach its destination, considering factors like traffic conditions, road rules, and safety constraints.</a:t>
            </a:r>
          </a:p>
          <a:p>
            <a:pPr algn="l">
              <a:buFont typeface="+mj-lt"/>
              <a:buAutoNum type="arabicPeriod"/>
            </a:pPr>
            <a:r>
              <a:rPr lang="en-IE" b="0" i="0" u="none" strike="noStrike" dirty="0">
                <a:solidFill>
                  <a:schemeClr val="tx1"/>
                </a:solidFill>
                <a:effectLst/>
                <a:highlight>
                  <a:srgbClr val="FFFF00"/>
                </a:highlight>
                <a:latin typeface="Google Sans"/>
              </a:rPr>
              <a:t>Motion Planning:</a:t>
            </a:r>
            <a:r>
              <a:rPr lang="en-IE" b="0" i="0" u="none" strike="noStrike" dirty="0">
                <a:solidFill>
                  <a:schemeClr val="tx1"/>
                </a:solidFill>
                <a:effectLst/>
                <a:latin typeface="Google Sans"/>
              </a:rPr>
              <a:t> AI algorithms generate detailed trajectories for the vehicle, including speed, acceleration, and steering commands, to follow the planned path smoothly.</a:t>
            </a:r>
          </a:p>
          <a:p>
            <a:pPr algn="l">
              <a:buFont typeface="+mj-lt"/>
              <a:buAutoNum type="arabicPeriod"/>
            </a:pPr>
            <a:r>
              <a:rPr lang="en-IE" b="0" i="0" u="none" strike="noStrike" dirty="0">
                <a:solidFill>
                  <a:schemeClr val="tx1"/>
                </a:solidFill>
                <a:effectLst/>
                <a:latin typeface="Google Sans"/>
              </a:rPr>
              <a:t>Control: AI algorithms translate high-level decisions into low-level control signals for the vehicle's actuators, such as steering, braking, and acceleration.</a:t>
            </a:r>
          </a:p>
          <a:p>
            <a:endParaRPr lang="en-US" dirty="0"/>
          </a:p>
        </p:txBody>
      </p:sp>
      <p:pic>
        <p:nvPicPr>
          <p:cNvPr id="4" name="Picture 2" descr="What are Self-Driving Cars and How Do They Work?">
            <a:extLst>
              <a:ext uri="{FF2B5EF4-FFF2-40B4-BE49-F238E27FC236}">
                <a16:creationId xmlns:a16="http://schemas.microsoft.com/office/drawing/2014/main" id="{9F5B5908-E3E9-40F5-F647-7B985A4B9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566" y="2324826"/>
            <a:ext cx="3387634" cy="255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1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A88CD-75B9-0B60-DA4F-E12C09D9BB8E}"/>
              </a:ext>
            </a:extLst>
          </p:cNvPr>
          <p:cNvSpPr>
            <a:spLocks noGrp="1"/>
          </p:cNvSpPr>
          <p:nvPr>
            <p:ph type="title"/>
          </p:nvPr>
        </p:nvSpPr>
        <p:spPr/>
        <p:txBody>
          <a:bodyPr/>
          <a:lstStyle/>
          <a:p>
            <a:r>
              <a:rPr lang="en-US" dirty="0"/>
              <a:t>SDV Benefits and Challenges</a:t>
            </a:r>
          </a:p>
        </p:txBody>
      </p:sp>
      <p:sp>
        <p:nvSpPr>
          <p:cNvPr id="3" name="Content Placeholder 2">
            <a:extLst>
              <a:ext uri="{FF2B5EF4-FFF2-40B4-BE49-F238E27FC236}">
                <a16:creationId xmlns:a16="http://schemas.microsoft.com/office/drawing/2014/main" id="{D8DAACF5-3054-A519-D8AB-4F76FFE7A05A}"/>
              </a:ext>
            </a:extLst>
          </p:cNvPr>
          <p:cNvSpPr>
            <a:spLocks noGrp="1"/>
          </p:cNvSpPr>
          <p:nvPr>
            <p:ph idx="1"/>
          </p:nvPr>
        </p:nvSpPr>
        <p:spPr>
          <a:xfrm>
            <a:off x="670560" y="2194559"/>
            <a:ext cx="9840686" cy="4345577"/>
          </a:xfrm>
        </p:spPr>
        <p:txBody>
          <a:bodyPr>
            <a:normAutofit fontScale="70000" lnSpcReduction="20000"/>
          </a:bodyPr>
          <a:lstStyle/>
          <a:p>
            <a:pPr algn="l"/>
            <a:r>
              <a:rPr lang="en-IE" b="0" i="0" u="none" strike="noStrike" dirty="0">
                <a:solidFill>
                  <a:schemeClr val="tx1"/>
                </a:solidFill>
                <a:effectLst/>
                <a:highlight>
                  <a:srgbClr val="FFFF00"/>
                </a:highlight>
                <a:latin typeface="Google Sans"/>
              </a:rPr>
              <a:t>Benefits of AI-powered SDVs:</a:t>
            </a:r>
          </a:p>
          <a:p>
            <a:pPr algn="l">
              <a:buFont typeface="+mj-lt"/>
              <a:buAutoNum type="arabicPeriod"/>
            </a:pPr>
            <a:r>
              <a:rPr lang="en-IE" b="0" i="0" u="none" strike="noStrike" dirty="0">
                <a:solidFill>
                  <a:schemeClr val="tx1"/>
                </a:solidFill>
                <a:effectLst/>
                <a:highlight>
                  <a:srgbClr val="FFFF00"/>
                </a:highlight>
                <a:latin typeface="Google Sans"/>
              </a:rPr>
              <a:t>Enhanced Safety: </a:t>
            </a:r>
            <a:r>
              <a:rPr lang="en-IE" b="0" i="0" u="none" strike="noStrike" dirty="0">
                <a:solidFill>
                  <a:schemeClr val="tx1"/>
                </a:solidFill>
                <a:effectLst/>
                <a:latin typeface="Google Sans"/>
              </a:rPr>
              <a:t>AI can reduce human error, a leading cause of accidents, improving overall road safety.</a:t>
            </a:r>
          </a:p>
          <a:p>
            <a:pPr algn="l">
              <a:buFont typeface="+mj-lt"/>
              <a:buAutoNum type="arabicPeriod"/>
            </a:pPr>
            <a:r>
              <a:rPr lang="en-IE" b="0" i="0" u="none" strike="noStrike" dirty="0">
                <a:solidFill>
                  <a:schemeClr val="tx1"/>
                </a:solidFill>
                <a:effectLst/>
                <a:highlight>
                  <a:srgbClr val="FFFF00"/>
                </a:highlight>
                <a:latin typeface="Google Sans"/>
              </a:rPr>
              <a:t>Increased Efficiency: </a:t>
            </a:r>
            <a:r>
              <a:rPr lang="en-IE" b="0" i="0" u="none" strike="noStrike" dirty="0">
                <a:solidFill>
                  <a:schemeClr val="tx1"/>
                </a:solidFill>
                <a:effectLst/>
                <a:latin typeface="Google Sans"/>
              </a:rPr>
              <a:t>AI can optimize traffic flow, reduce congestion, and improve fuel efficiency.</a:t>
            </a:r>
          </a:p>
          <a:p>
            <a:pPr algn="l">
              <a:buFont typeface="+mj-lt"/>
              <a:buAutoNum type="arabicPeriod"/>
            </a:pPr>
            <a:r>
              <a:rPr lang="en-IE" b="0" i="0" u="none" strike="noStrike" dirty="0">
                <a:solidFill>
                  <a:schemeClr val="tx1"/>
                </a:solidFill>
                <a:effectLst/>
                <a:highlight>
                  <a:srgbClr val="FFFF00"/>
                </a:highlight>
                <a:latin typeface="Google Sans"/>
              </a:rPr>
              <a:t>Accessibility: </a:t>
            </a:r>
            <a:r>
              <a:rPr lang="en-IE" b="0" i="0" u="none" strike="noStrike" dirty="0">
                <a:solidFill>
                  <a:schemeClr val="tx1"/>
                </a:solidFill>
                <a:effectLst/>
                <a:latin typeface="Google Sans"/>
              </a:rPr>
              <a:t>AI can provide mobility to individuals who cannot drive themselves, such as the elderly and people with disabilities.</a:t>
            </a:r>
          </a:p>
          <a:p>
            <a:pPr algn="l">
              <a:buFont typeface="+mj-lt"/>
              <a:buAutoNum type="arabicPeriod"/>
            </a:pPr>
            <a:r>
              <a:rPr lang="en-IE" b="0" i="0" u="none" strike="noStrike" dirty="0">
                <a:solidFill>
                  <a:schemeClr val="tx1"/>
                </a:solidFill>
                <a:effectLst/>
                <a:highlight>
                  <a:srgbClr val="FFFF00"/>
                </a:highlight>
                <a:latin typeface="Google Sans"/>
              </a:rPr>
              <a:t>New Mobility Services: </a:t>
            </a:r>
            <a:r>
              <a:rPr lang="en-IE" b="0" i="0" u="none" strike="noStrike" dirty="0">
                <a:solidFill>
                  <a:schemeClr val="tx1"/>
                </a:solidFill>
                <a:effectLst/>
                <a:latin typeface="Google Sans"/>
              </a:rPr>
              <a:t>AI can enable new mobility services like autonomous taxis and ride-sharing, offering greater flexibility and convenience.</a:t>
            </a:r>
          </a:p>
          <a:p>
            <a:pPr algn="l">
              <a:buFont typeface="+mj-lt"/>
              <a:buAutoNum type="arabicPeriod"/>
            </a:pPr>
            <a:r>
              <a:rPr lang="en-IE" b="0" i="0" u="none" strike="noStrike" dirty="0">
                <a:solidFill>
                  <a:schemeClr val="tx1"/>
                </a:solidFill>
                <a:effectLst/>
                <a:highlight>
                  <a:srgbClr val="FFFF00"/>
                </a:highlight>
                <a:latin typeface="Google Sans"/>
              </a:rPr>
              <a:t>Reduced Environmental Impact: </a:t>
            </a:r>
            <a:r>
              <a:rPr lang="en-IE" b="0" i="0" u="none" strike="noStrike" dirty="0">
                <a:solidFill>
                  <a:schemeClr val="tx1"/>
                </a:solidFill>
                <a:effectLst/>
                <a:latin typeface="Google Sans"/>
              </a:rPr>
              <a:t>AI can optimize driving patterns and reduce fuel consumption, contributing to a more sustainable transportation system.</a:t>
            </a:r>
          </a:p>
          <a:p>
            <a:pPr algn="l"/>
            <a:r>
              <a:rPr lang="en-IE" b="0" i="0" u="none" strike="noStrike" dirty="0">
                <a:solidFill>
                  <a:schemeClr val="tx1"/>
                </a:solidFill>
                <a:effectLst/>
                <a:highlight>
                  <a:srgbClr val="FFFF00"/>
                </a:highlight>
                <a:latin typeface="Google Sans"/>
              </a:rPr>
              <a:t>Challenges of AI-powered SDVs:</a:t>
            </a:r>
          </a:p>
          <a:p>
            <a:pPr algn="l">
              <a:buFont typeface="+mj-lt"/>
              <a:buAutoNum type="arabicPeriod"/>
            </a:pPr>
            <a:r>
              <a:rPr lang="en-IE" b="0" i="0" u="none" strike="noStrike" dirty="0">
                <a:solidFill>
                  <a:schemeClr val="tx1"/>
                </a:solidFill>
                <a:effectLst/>
                <a:highlight>
                  <a:srgbClr val="FFFF00"/>
                </a:highlight>
                <a:latin typeface="Google Sans"/>
              </a:rPr>
              <a:t>Technical Complexity: </a:t>
            </a:r>
            <a:r>
              <a:rPr lang="en-IE" b="0" i="0" u="none" strike="noStrike" dirty="0">
                <a:solidFill>
                  <a:schemeClr val="tx1"/>
                </a:solidFill>
                <a:effectLst/>
                <a:latin typeface="Google Sans"/>
              </a:rPr>
              <a:t>Developing and deploying reliable AI systems for SDVs is a complex and expensive </a:t>
            </a:r>
            <a:r>
              <a:rPr lang="en-IE" b="0" i="0" u="none" strike="noStrike" dirty="0" err="1">
                <a:solidFill>
                  <a:schemeClr val="tx1"/>
                </a:solidFill>
                <a:effectLst/>
                <a:latin typeface="Google Sans"/>
              </a:rPr>
              <a:t>endeavor</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highlight>
                  <a:srgbClr val="FFFF00"/>
                </a:highlight>
                <a:latin typeface="Google Sans"/>
              </a:rPr>
              <a:t>Regulatory Uncertainty: </a:t>
            </a:r>
            <a:r>
              <a:rPr lang="en-IE" b="0" i="0" u="none" strike="noStrike" dirty="0">
                <a:solidFill>
                  <a:schemeClr val="tx1"/>
                </a:solidFill>
                <a:effectLst/>
                <a:latin typeface="Google Sans"/>
              </a:rPr>
              <a:t>Regulatory frameworks for SDVs are still evolving, creating uncertainty for manufacturers and operators.</a:t>
            </a:r>
          </a:p>
          <a:p>
            <a:pPr algn="l">
              <a:buFont typeface="+mj-lt"/>
              <a:buAutoNum type="arabicPeriod"/>
            </a:pPr>
            <a:r>
              <a:rPr lang="en-IE" b="0" i="0" u="none" strike="noStrike" dirty="0">
                <a:solidFill>
                  <a:schemeClr val="tx1"/>
                </a:solidFill>
                <a:effectLst/>
                <a:highlight>
                  <a:srgbClr val="FFFF00"/>
                </a:highlight>
                <a:latin typeface="Google Sans"/>
              </a:rPr>
              <a:t>Public Acceptance: </a:t>
            </a:r>
            <a:r>
              <a:rPr lang="en-IE" b="0" i="0" u="none" strike="noStrike" dirty="0">
                <a:solidFill>
                  <a:schemeClr val="tx1"/>
                </a:solidFill>
                <a:effectLst/>
                <a:latin typeface="Google Sans"/>
              </a:rPr>
              <a:t>Gaining public trust and acceptance for SDVs requires addressing concerns about safety, liability, and ethical considerations.</a:t>
            </a:r>
          </a:p>
          <a:p>
            <a:pPr algn="l">
              <a:buFont typeface="+mj-lt"/>
              <a:buAutoNum type="arabicPeriod"/>
            </a:pPr>
            <a:r>
              <a:rPr lang="en-IE" b="0" i="0" u="none" strike="noStrike" dirty="0">
                <a:solidFill>
                  <a:schemeClr val="tx1"/>
                </a:solidFill>
                <a:effectLst/>
                <a:highlight>
                  <a:srgbClr val="FFFF00"/>
                </a:highlight>
                <a:latin typeface="Google Sans"/>
              </a:rPr>
              <a:t>Infrastructure Adaptation: </a:t>
            </a:r>
            <a:r>
              <a:rPr lang="en-IE" b="0" i="0" u="none" strike="noStrike" dirty="0">
                <a:solidFill>
                  <a:schemeClr val="tx1"/>
                </a:solidFill>
                <a:effectLst/>
                <a:latin typeface="Google Sans"/>
              </a:rPr>
              <a:t>In some cases, infrastructure may need to be adapted to accommodate SDVs, such as adding dedicated lanes or providing better communication networks.</a:t>
            </a:r>
          </a:p>
          <a:p>
            <a:pPr algn="l">
              <a:buFont typeface="+mj-lt"/>
              <a:buAutoNum type="arabicPeriod"/>
            </a:pPr>
            <a:r>
              <a:rPr lang="en-IE" b="0" i="0" u="none" strike="noStrike" dirty="0">
                <a:solidFill>
                  <a:schemeClr val="tx1"/>
                </a:solidFill>
                <a:effectLst/>
                <a:highlight>
                  <a:srgbClr val="FFFF00"/>
                </a:highlight>
                <a:latin typeface="Google Sans"/>
              </a:rPr>
              <a:t>Edge Cases and Unforeseen Scenarios: </a:t>
            </a:r>
            <a:r>
              <a:rPr lang="en-IE" b="0" i="0" u="none" strike="noStrike" dirty="0">
                <a:solidFill>
                  <a:schemeClr val="tx1"/>
                </a:solidFill>
                <a:effectLst/>
                <a:latin typeface="Google Sans"/>
              </a:rPr>
              <a:t>AI systems need to be able to handle a wide range of edge cases and unforeseen scenarios, including unusual weather conditions, road hazards, or unexpected human </a:t>
            </a:r>
            <a:r>
              <a:rPr lang="en-IE" b="0" i="0" u="none" strike="noStrike" dirty="0" err="1">
                <a:solidFill>
                  <a:schemeClr val="tx1"/>
                </a:solidFill>
                <a:effectLst/>
                <a:latin typeface="Google Sans"/>
              </a:rPr>
              <a:t>behavior</a:t>
            </a:r>
            <a:r>
              <a:rPr lang="en-IE" b="0" i="0" u="none" strike="noStrike" dirty="0">
                <a:solidFill>
                  <a:schemeClr val="tx1"/>
                </a:solidFill>
                <a:effectLst/>
                <a:latin typeface="Google Sans"/>
              </a:rPr>
              <a:t>.</a:t>
            </a:r>
          </a:p>
          <a:p>
            <a:endParaRPr lang="en-US" dirty="0"/>
          </a:p>
        </p:txBody>
      </p:sp>
    </p:spTree>
    <p:extLst>
      <p:ext uri="{BB962C8B-B14F-4D97-AF65-F5344CB8AC3E}">
        <p14:creationId xmlns:p14="http://schemas.microsoft.com/office/powerpoint/2010/main" val="3975934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BA326-8144-C5D9-FE91-021A377AA2E3}"/>
              </a:ext>
            </a:extLst>
          </p:cNvPr>
          <p:cNvSpPr>
            <a:spLocks noGrp="1"/>
          </p:cNvSpPr>
          <p:nvPr>
            <p:ph type="title"/>
          </p:nvPr>
        </p:nvSpPr>
        <p:spPr>
          <a:xfrm>
            <a:off x="1154953" y="973668"/>
            <a:ext cx="8761413" cy="706964"/>
          </a:xfrm>
        </p:spPr>
        <p:txBody>
          <a:bodyPr anchor="ctr">
            <a:normAutofit/>
          </a:bodyPr>
          <a:lstStyle/>
          <a:p>
            <a:r>
              <a:rPr lang="en-IE" sz="3300" b="0" i="0" u="none" strike="noStrike">
                <a:effectLst/>
              </a:rPr>
              <a:t>Enhanced Human-Machine Collaboration</a:t>
            </a:r>
            <a:endParaRPr lang="en-US" sz="3300"/>
          </a:p>
        </p:txBody>
      </p:sp>
      <p:sp>
        <p:nvSpPr>
          <p:cNvPr id="3" name="Content Placeholder 2">
            <a:extLst>
              <a:ext uri="{FF2B5EF4-FFF2-40B4-BE49-F238E27FC236}">
                <a16:creationId xmlns:a16="http://schemas.microsoft.com/office/drawing/2014/main" id="{CD08C4D0-D6DB-EBD6-343F-96C304B1FAD4}"/>
              </a:ext>
            </a:extLst>
          </p:cNvPr>
          <p:cNvSpPr>
            <a:spLocks noGrp="1"/>
          </p:cNvSpPr>
          <p:nvPr>
            <p:ph sz="half" idx="1"/>
          </p:nvPr>
        </p:nvSpPr>
        <p:spPr>
          <a:xfrm>
            <a:off x="662152" y="2175642"/>
            <a:ext cx="5317960" cy="3844160"/>
          </a:xfrm>
        </p:spPr>
        <p:txBody>
          <a:bodyPr>
            <a:normAutofit/>
          </a:bodyPr>
          <a:lstStyle/>
          <a:p>
            <a:pPr>
              <a:buFont typeface="+mj-lt"/>
              <a:buAutoNum type="arabicPeriod"/>
            </a:pPr>
            <a:r>
              <a:rPr lang="en-IE" sz="1700" b="0" i="0" u="none" strike="noStrike" dirty="0">
                <a:effectLst/>
              </a:rPr>
              <a:t>Augmented Intelligence</a:t>
            </a:r>
          </a:p>
          <a:p>
            <a:pPr>
              <a:buFont typeface="+mj-lt"/>
              <a:buAutoNum type="arabicPeriod"/>
            </a:pPr>
            <a:r>
              <a:rPr lang="en-IE" sz="1700" b="0" i="0" u="none" strike="noStrike" dirty="0">
                <a:effectLst/>
              </a:rPr>
              <a:t>Human-Centric Design</a:t>
            </a:r>
          </a:p>
          <a:p>
            <a:pPr marL="0" indent="0">
              <a:buNone/>
            </a:pPr>
            <a:endParaRPr lang="en-IE" sz="1700" b="0" i="0" u="none" strike="noStrike" dirty="0">
              <a:solidFill>
                <a:srgbClr val="FF0000"/>
              </a:solidFill>
              <a:effectLst/>
            </a:endParaRPr>
          </a:p>
          <a:p>
            <a:pPr marL="0" indent="0">
              <a:buNone/>
            </a:pPr>
            <a:r>
              <a:rPr lang="en-IE" sz="1700" b="0" i="0" u="none" strike="noStrike" dirty="0">
                <a:solidFill>
                  <a:schemeClr val="tx1"/>
                </a:solidFill>
                <a:effectLst/>
              </a:rPr>
              <a:t>Augmented intelligence is a subset of artificial intelligence in which AI technologies assist humans rather than replace them. It's typically done using machine learning to </a:t>
            </a:r>
            <a:r>
              <a:rPr lang="en-IE" sz="1700" b="0" i="0" u="none" strike="noStrike" dirty="0" err="1">
                <a:solidFill>
                  <a:schemeClr val="tx1"/>
                </a:solidFill>
                <a:effectLst/>
              </a:rPr>
              <a:t>analyze</a:t>
            </a:r>
            <a:r>
              <a:rPr lang="en-IE" sz="1700" b="0" i="0" u="none" strike="noStrike" dirty="0">
                <a:solidFill>
                  <a:schemeClr val="tx1"/>
                </a:solidFill>
                <a:effectLst/>
              </a:rPr>
              <a:t> data and help humans make smarter decisions. Humans can use augmented intelligence to enhance their capabilities and tools. </a:t>
            </a:r>
          </a:p>
          <a:p>
            <a:endParaRPr lang="en-US" sz="1700" dirty="0"/>
          </a:p>
        </p:txBody>
      </p:sp>
      <p:pic>
        <p:nvPicPr>
          <p:cNvPr id="5122" name="Picture 2" descr="What Is Augmented Intelligence? | Built In">
            <a:extLst>
              <a:ext uri="{FF2B5EF4-FFF2-40B4-BE49-F238E27FC236}">
                <a16:creationId xmlns:a16="http://schemas.microsoft.com/office/drawing/2014/main" id="{0214E25A-8511-2D32-4BCD-DA34556955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84" r="2765" b="-1"/>
          <a:stretch/>
        </p:blipFill>
        <p:spPr bwMode="auto">
          <a:xfrm>
            <a:off x="6208712" y="2603500"/>
            <a:ext cx="4825159" cy="34163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58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BEB4-C15C-B465-13F6-186595375814}"/>
              </a:ext>
            </a:extLst>
          </p:cNvPr>
          <p:cNvSpPr>
            <a:spLocks noGrp="1"/>
          </p:cNvSpPr>
          <p:nvPr>
            <p:ph type="title"/>
          </p:nvPr>
        </p:nvSpPr>
        <p:spPr>
          <a:xfrm>
            <a:off x="1154953" y="973668"/>
            <a:ext cx="8761413" cy="706964"/>
          </a:xfrm>
        </p:spPr>
        <p:txBody>
          <a:bodyPr anchor="ctr">
            <a:normAutofit/>
          </a:bodyPr>
          <a:lstStyle/>
          <a:p>
            <a:r>
              <a:rPr lang="en-US" dirty="0"/>
              <a:t>AI and Augmented Intelligence</a:t>
            </a:r>
          </a:p>
        </p:txBody>
      </p:sp>
      <p:sp>
        <p:nvSpPr>
          <p:cNvPr id="3" name="Content Placeholder 2">
            <a:extLst>
              <a:ext uri="{FF2B5EF4-FFF2-40B4-BE49-F238E27FC236}">
                <a16:creationId xmlns:a16="http://schemas.microsoft.com/office/drawing/2014/main" id="{C658994B-85CA-0FFB-A51B-20E58E8BF108}"/>
              </a:ext>
            </a:extLst>
          </p:cNvPr>
          <p:cNvSpPr>
            <a:spLocks noGrp="1"/>
          </p:cNvSpPr>
          <p:nvPr>
            <p:ph sz="half" idx="1"/>
          </p:nvPr>
        </p:nvSpPr>
        <p:spPr>
          <a:xfrm>
            <a:off x="544815" y="2324214"/>
            <a:ext cx="5435297" cy="4261412"/>
          </a:xfrm>
        </p:spPr>
        <p:txBody>
          <a:bodyPr>
            <a:normAutofit/>
          </a:bodyPr>
          <a:lstStyle/>
          <a:p>
            <a:pPr>
              <a:lnSpc>
                <a:spcPct val="90000"/>
              </a:lnSpc>
            </a:pPr>
            <a:r>
              <a:rPr lang="en-IE" sz="1600" dirty="0"/>
              <a:t>S</a:t>
            </a:r>
            <a:r>
              <a:rPr lang="en-IE" sz="1600" b="0" i="0" u="none" strike="noStrike" dirty="0">
                <a:effectLst/>
              </a:rPr>
              <a:t>ubset of artificial intelligence (AI) that focuses on enhancing human cognitive capabilities rather than replacing them</a:t>
            </a:r>
          </a:p>
          <a:p>
            <a:pPr>
              <a:lnSpc>
                <a:spcPct val="90000"/>
              </a:lnSpc>
            </a:pPr>
            <a:r>
              <a:rPr lang="en-IE" sz="1600" dirty="0"/>
              <a:t>C</a:t>
            </a:r>
            <a:r>
              <a:rPr lang="en-IE" sz="1600" b="0" i="0" u="none" strike="noStrike" dirty="0">
                <a:effectLst/>
              </a:rPr>
              <a:t>reate a synergistic relationship between humans and AI, where AI tools augment and amplify human intelligence</a:t>
            </a:r>
          </a:p>
          <a:p>
            <a:pPr>
              <a:lnSpc>
                <a:spcPct val="90000"/>
              </a:lnSpc>
            </a:pPr>
            <a:r>
              <a:rPr lang="en-IE" sz="1600" dirty="0"/>
              <a:t>L</a:t>
            </a:r>
            <a:r>
              <a:rPr lang="en-IE" sz="1600" b="0" i="0" u="none" strike="noStrike" dirty="0">
                <a:effectLst/>
              </a:rPr>
              <a:t>eads to better decision-making, problem-solving, and overall performance.</a:t>
            </a:r>
          </a:p>
          <a:p>
            <a:pPr>
              <a:lnSpc>
                <a:spcPct val="90000"/>
              </a:lnSpc>
            </a:pPr>
            <a:r>
              <a:rPr lang="en-IE" sz="1600" dirty="0"/>
              <a:t>D</a:t>
            </a:r>
            <a:r>
              <a:rPr lang="en-IE" sz="1600" b="0" i="0" u="none" strike="noStrike" dirty="0">
                <a:effectLst/>
              </a:rPr>
              <a:t>esigned to collaborate with humans, providing real-time assistance, insights, and recommendations</a:t>
            </a:r>
          </a:p>
          <a:p>
            <a:pPr>
              <a:lnSpc>
                <a:spcPct val="90000"/>
              </a:lnSpc>
            </a:pPr>
            <a:r>
              <a:rPr lang="en-IE" sz="1600" dirty="0"/>
              <a:t>A</a:t>
            </a:r>
            <a:r>
              <a:rPr lang="en-IE" sz="1600" b="0" i="0" u="none" strike="noStrike" dirty="0">
                <a:effectLst/>
              </a:rPr>
              <a:t>llows humans to leverage the power of AI while maintaining control over the decision-making process</a:t>
            </a:r>
            <a:endParaRPr lang="en-US" sz="1600" dirty="0"/>
          </a:p>
        </p:txBody>
      </p:sp>
      <p:pic>
        <p:nvPicPr>
          <p:cNvPr id="30722" name="Picture 2" descr="Augmented Intelligence Vs Artificial Intelligence | Fusemachines Insights">
            <a:extLst>
              <a:ext uri="{FF2B5EF4-FFF2-40B4-BE49-F238E27FC236}">
                <a16:creationId xmlns:a16="http://schemas.microsoft.com/office/drawing/2014/main" id="{921242DF-0DD2-42B0-659F-B9C9220BAF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08712" y="2324213"/>
            <a:ext cx="5435297" cy="357370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11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89EE-F546-7DB8-49A2-6870FCD6D1F0}"/>
              </a:ext>
            </a:extLst>
          </p:cNvPr>
          <p:cNvSpPr>
            <a:spLocks noGrp="1"/>
          </p:cNvSpPr>
          <p:nvPr>
            <p:ph type="title"/>
          </p:nvPr>
        </p:nvSpPr>
        <p:spPr/>
        <p:txBody>
          <a:bodyPr/>
          <a:lstStyle/>
          <a:p>
            <a:r>
              <a:rPr lang="en-IE" dirty="0">
                <a:solidFill>
                  <a:srgbClr val="E3E3E3"/>
                </a:solidFill>
                <a:latin typeface="Google Sans"/>
              </a:rPr>
              <a:t>C</a:t>
            </a:r>
            <a:r>
              <a:rPr lang="en-IE" b="0" i="0" u="none" strike="noStrike" dirty="0">
                <a:solidFill>
                  <a:srgbClr val="E3E3E3"/>
                </a:solidFill>
                <a:effectLst/>
                <a:latin typeface="Google Sans"/>
              </a:rPr>
              <a:t>haracteristics of augmented intelligence</a:t>
            </a:r>
            <a:endParaRPr lang="en-US" dirty="0"/>
          </a:p>
        </p:txBody>
      </p:sp>
      <p:sp>
        <p:nvSpPr>
          <p:cNvPr id="3" name="Content Placeholder 2">
            <a:extLst>
              <a:ext uri="{FF2B5EF4-FFF2-40B4-BE49-F238E27FC236}">
                <a16:creationId xmlns:a16="http://schemas.microsoft.com/office/drawing/2014/main" id="{2AB70D04-3685-01AF-DFBF-AA63B9A30776}"/>
              </a:ext>
            </a:extLst>
          </p:cNvPr>
          <p:cNvSpPr>
            <a:spLocks noGrp="1"/>
          </p:cNvSpPr>
          <p:nvPr>
            <p:ph sz="half" idx="1"/>
          </p:nvPr>
        </p:nvSpPr>
        <p:spPr>
          <a:xfrm>
            <a:off x="478971" y="2394857"/>
            <a:ext cx="5869578" cy="3953691"/>
          </a:xfrm>
        </p:spPr>
        <p:txBody>
          <a:bodyPr>
            <a:normAutofit fontScale="85000" lnSpcReduction="10000"/>
          </a:bodyPr>
          <a:lstStyle/>
          <a:p>
            <a:pPr algn="l">
              <a:buFont typeface="+mj-lt"/>
              <a:buAutoNum type="arabicPeriod"/>
            </a:pPr>
            <a:r>
              <a:rPr lang="en-IE" b="0" i="0" u="none" strike="noStrike" dirty="0">
                <a:solidFill>
                  <a:schemeClr val="tx1"/>
                </a:solidFill>
                <a:effectLst/>
                <a:highlight>
                  <a:srgbClr val="FFFF00"/>
                </a:highlight>
                <a:latin typeface="Google Sans"/>
              </a:rPr>
              <a:t>Human-</a:t>
            </a:r>
            <a:r>
              <a:rPr lang="en-IE" b="0" i="0" u="none" strike="noStrike" dirty="0" err="1">
                <a:solidFill>
                  <a:schemeClr val="tx1"/>
                </a:solidFill>
                <a:effectLst/>
                <a:highlight>
                  <a:srgbClr val="FFFF00"/>
                </a:highlight>
                <a:latin typeface="Google Sans"/>
              </a:rPr>
              <a:t>centered</a:t>
            </a:r>
            <a:r>
              <a:rPr lang="en-IE" b="0" i="0" u="none" strike="noStrike" dirty="0">
                <a:solidFill>
                  <a:schemeClr val="tx1"/>
                </a:solidFill>
                <a:effectLst/>
                <a:highlight>
                  <a:srgbClr val="FFFF00"/>
                </a:highlight>
                <a:latin typeface="Google Sans"/>
              </a:rPr>
              <a:t> design: </a:t>
            </a:r>
            <a:r>
              <a:rPr lang="en-IE" b="0" i="0" u="none" strike="noStrike" dirty="0">
                <a:solidFill>
                  <a:schemeClr val="tx1"/>
                </a:solidFill>
                <a:effectLst/>
                <a:latin typeface="Google Sans"/>
              </a:rPr>
              <a:t>Augmented intelligence systems are designed with human users at the forefront, considering their cognitive abilities, limitations, and workflow preferences.</a:t>
            </a:r>
          </a:p>
          <a:p>
            <a:pPr algn="l">
              <a:buFont typeface="+mj-lt"/>
              <a:buAutoNum type="arabicPeriod"/>
            </a:pPr>
            <a:r>
              <a:rPr lang="en-IE" b="0" i="0" u="none" strike="noStrike" dirty="0">
                <a:solidFill>
                  <a:schemeClr val="tx1"/>
                </a:solidFill>
                <a:effectLst/>
                <a:highlight>
                  <a:srgbClr val="FFFF00"/>
                </a:highlight>
                <a:latin typeface="Google Sans"/>
              </a:rPr>
              <a:t>Adaptive and personalized: </a:t>
            </a:r>
            <a:r>
              <a:rPr lang="en-IE" b="0" i="0" u="none" strike="noStrike" dirty="0">
                <a:solidFill>
                  <a:schemeClr val="tx1"/>
                </a:solidFill>
                <a:effectLst/>
                <a:latin typeface="Google Sans"/>
              </a:rPr>
              <a:t>Augmented intelligence systems adapt to individual user needs and preferences, providing personalized assistance and recommendations tailored to their specific context and task.</a:t>
            </a:r>
          </a:p>
          <a:p>
            <a:pPr algn="l">
              <a:buFont typeface="+mj-lt"/>
              <a:buAutoNum type="arabicPeriod"/>
            </a:pPr>
            <a:r>
              <a:rPr lang="en-IE" b="0" i="0" u="none" strike="noStrike" dirty="0">
                <a:solidFill>
                  <a:schemeClr val="tx1"/>
                </a:solidFill>
                <a:effectLst/>
                <a:highlight>
                  <a:srgbClr val="FFFF00"/>
                </a:highlight>
                <a:latin typeface="Google Sans"/>
              </a:rPr>
              <a:t>Real-time support:</a:t>
            </a:r>
            <a:r>
              <a:rPr lang="en-IE" b="0" i="0" u="none" strike="noStrike" dirty="0">
                <a:solidFill>
                  <a:schemeClr val="tx1"/>
                </a:solidFill>
                <a:effectLst/>
                <a:latin typeface="Google Sans"/>
              </a:rPr>
              <a:t> Augmented intelligence systems provide real-time assistance, offering insights, recommendations, and feedback as users are working on tasks.</a:t>
            </a:r>
          </a:p>
          <a:p>
            <a:pPr algn="l">
              <a:buFont typeface="+mj-lt"/>
              <a:buAutoNum type="arabicPeriod"/>
            </a:pPr>
            <a:r>
              <a:rPr lang="en-IE" b="0" i="0" u="none" strike="noStrike" dirty="0">
                <a:solidFill>
                  <a:schemeClr val="tx1"/>
                </a:solidFill>
                <a:effectLst/>
                <a:highlight>
                  <a:srgbClr val="FFFF00"/>
                </a:highlight>
                <a:latin typeface="Google Sans"/>
              </a:rPr>
              <a:t>Explainable and transparent</a:t>
            </a:r>
            <a:r>
              <a:rPr lang="en-IE" b="0" i="0" u="none" strike="noStrike" dirty="0">
                <a:solidFill>
                  <a:schemeClr val="tx1"/>
                </a:solidFill>
                <a:effectLst/>
                <a:latin typeface="Google Sans"/>
              </a:rPr>
              <a:t>: Augmented intelligence systems strive to be explainable and transparent, allowing users to understand the reasoning behind their recommendations and decisions.</a:t>
            </a:r>
          </a:p>
          <a:p>
            <a:pPr algn="l">
              <a:buFont typeface="+mj-lt"/>
              <a:buAutoNum type="arabicPeriod"/>
            </a:pPr>
            <a:r>
              <a:rPr lang="en-IE" b="0" i="0" u="none" strike="noStrike" dirty="0">
                <a:solidFill>
                  <a:schemeClr val="tx1"/>
                </a:solidFill>
                <a:effectLst/>
                <a:highlight>
                  <a:srgbClr val="FFFF00"/>
                </a:highlight>
                <a:latin typeface="Google Sans"/>
              </a:rPr>
              <a:t>Cognitive augmentation: </a:t>
            </a:r>
            <a:r>
              <a:rPr lang="en-IE" b="0" i="0" u="none" strike="noStrike" dirty="0">
                <a:solidFill>
                  <a:schemeClr val="tx1"/>
                </a:solidFill>
                <a:effectLst/>
                <a:latin typeface="Google Sans"/>
              </a:rPr>
              <a:t>Augmented intelligence systems aim to augment human cognitive abilities, such as pattern recognition, memory, and decision-making.</a:t>
            </a:r>
          </a:p>
          <a:p>
            <a:endParaRPr lang="en-US" dirty="0"/>
          </a:p>
        </p:txBody>
      </p:sp>
      <p:pic>
        <p:nvPicPr>
          <p:cNvPr id="32770" name="Picture 2" descr="Role of AI in Augmented and Virtual Reality- 2023">
            <a:extLst>
              <a:ext uri="{FF2B5EF4-FFF2-40B4-BE49-F238E27FC236}">
                <a16:creationId xmlns:a16="http://schemas.microsoft.com/office/drawing/2014/main" id="{6D945526-12F0-2EC3-5A53-7FECA3416B7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22519" y="2554189"/>
            <a:ext cx="4824412" cy="271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CC50-F492-3A5C-FA0C-50839D722F7A}"/>
              </a:ext>
            </a:extLst>
          </p:cNvPr>
          <p:cNvSpPr>
            <a:spLocks noGrp="1"/>
          </p:cNvSpPr>
          <p:nvPr>
            <p:ph type="title"/>
          </p:nvPr>
        </p:nvSpPr>
        <p:spPr/>
        <p:txBody>
          <a:bodyPr/>
          <a:lstStyle/>
          <a:p>
            <a:r>
              <a:rPr lang="en-US" dirty="0"/>
              <a:t>Applications of Augmented Intelligence</a:t>
            </a:r>
          </a:p>
        </p:txBody>
      </p:sp>
      <p:sp>
        <p:nvSpPr>
          <p:cNvPr id="3" name="Content Placeholder 2">
            <a:extLst>
              <a:ext uri="{FF2B5EF4-FFF2-40B4-BE49-F238E27FC236}">
                <a16:creationId xmlns:a16="http://schemas.microsoft.com/office/drawing/2014/main" id="{6773EE8A-18E2-1C9F-B3C0-D0E36BE270DF}"/>
              </a:ext>
            </a:extLst>
          </p:cNvPr>
          <p:cNvSpPr>
            <a:spLocks noGrp="1"/>
          </p:cNvSpPr>
          <p:nvPr>
            <p:ph sz="half" idx="1"/>
          </p:nvPr>
        </p:nvSpPr>
        <p:spPr>
          <a:xfrm>
            <a:off x="539931" y="2229394"/>
            <a:ext cx="5965372" cy="4328160"/>
          </a:xfrm>
        </p:spPr>
        <p:txBody>
          <a:bodyPr>
            <a:normAutofit fontScale="85000" lnSpcReduction="20000"/>
          </a:bodyPr>
          <a:lstStyle/>
          <a:p>
            <a:pPr algn="l">
              <a:buFont typeface="+mj-lt"/>
              <a:buAutoNum type="arabicPeriod"/>
            </a:pPr>
            <a:r>
              <a:rPr lang="en-IE" b="0" i="0" u="none" strike="noStrike" dirty="0">
                <a:solidFill>
                  <a:schemeClr val="tx1"/>
                </a:solidFill>
                <a:effectLst/>
                <a:highlight>
                  <a:srgbClr val="FFFF00"/>
                </a:highlight>
                <a:latin typeface="Google Sans"/>
              </a:rPr>
              <a:t>Healthcare: </a:t>
            </a:r>
            <a:r>
              <a:rPr lang="en-IE" b="0" i="0" u="none" strike="noStrike" dirty="0">
                <a:solidFill>
                  <a:schemeClr val="tx1"/>
                </a:solidFill>
                <a:effectLst/>
                <a:latin typeface="Google Sans"/>
              </a:rPr>
              <a:t>Augmented intelligence can assist medical professionals in diagnosis, treatment planning, and patient monitoring, leading to improved patient outcomes.</a:t>
            </a:r>
          </a:p>
          <a:p>
            <a:pPr algn="l">
              <a:buFont typeface="+mj-lt"/>
              <a:buAutoNum type="arabicPeriod"/>
            </a:pPr>
            <a:r>
              <a:rPr lang="en-IE" b="0" i="0" u="none" strike="noStrike" dirty="0">
                <a:solidFill>
                  <a:schemeClr val="tx1"/>
                </a:solidFill>
                <a:effectLst/>
                <a:highlight>
                  <a:srgbClr val="FFFF00"/>
                </a:highlight>
                <a:latin typeface="Google Sans"/>
              </a:rPr>
              <a:t>Education: </a:t>
            </a:r>
            <a:r>
              <a:rPr lang="en-IE" b="0" i="0" u="none" strike="noStrike" dirty="0">
                <a:solidFill>
                  <a:schemeClr val="tx1"/>
                </a:solidFill>
                <a:effectLst/>
                <a:latin typeface="Google Sans"/>
              </a:rPr>
              <a:t>Augmented intelligence can personalize learning experiences, provide real-time feedback, and adapt to individual student needs, enhancing the learning process.</a:t>
            </a:r>
          </a:p>
          <a:p>
            <a:pPr algn="l">
              <a:buFont typeface="+mj-lt"/>
              <a:buAutoNum type="arabicPeriod"/>
            </a:pPr>
            <a:r>
              <a:rPr lang="en-IE" b="0" i="0" u="none" strike="noStrike" dirty="0">
                <a:solidFill>
                  <a:schemeClr val="tx1"/>
                </a:solidFill>
                <a:effectLst/>
                <a:highlight>
                  <a:srgbClr val="FFFF00"/>
                </a:highlight>
                <a:latin typeface="Google Sans"/>
              </a:rPr>
              <a:t>Finance: </a:t>
            </a:r>
            <a:r>
              <a:rPr lang="en-IE" b="0" i="0" u="none" strike="noStrike" dirty="0">
                <a:solidFill>
                  <a:schemeClr val="tx1"/>
                </a:solidFill>
                <a:effectLst/>
                <a:latin typeface="Google Sans"/>
              </a:rPr>
              <a:t>Augmented intelligence can assist financial analysts in risk assessment, market forecasting, and investment decisions, improving financial performance.</a:t>
            </a:r>
          </a:p>
          <a:p>
            <a:pPr algn="l">
              <a:buFont typeface="+mj-lt"/>
              <a:buAutoNum type="arabicPeriod"/>
            </a:pPr>
            <a:r>
              <a:rPr lang="en-IE" b="0" i="0" u="none" strike="noStrike" dirty="0">
                <a:solidFill>
                  <a:schemeClr val="tx1"/>
                </a:solidFill>
                <a:effectLst/>
                <a:highlight>
                  <a:srgbClr val="FFFF00"/>
                </a:highlight>
                <a:latin typeface="Google Sans"/>
              </a:rPr>
              <a:t>Customer service: </a:t>
            </a:r>
            <a:r>
              <a:rPr lang="en-IE" b="0" i="0" u="none" strike="noStrike" dirty="0">
                <a:solidFill>
                  <a:schemeClr val="tx1"/>
                </a:solidFill>
                <a:effectLst/>
                <a:latin typeface="Google Sans"/>
              </a:rPr>
              <a:t>Augmented intelligence can power chatbots and virtual assistants, providing 24/7 support, answering questions, and resolving customer issues.</a:t>
            </a:r>
          </a:p>
          <a:p>
            <a:pPr algn="l">
              <a:buFont typeface="+mj-lt"/>
              <a:buAutoNum type="arabicPeriod"/>
            </a:pPr>
            <a:r>
              <a:rPr lang="en-IE" b="0" i="0" u="none" strike="noStrike" dirty="0">
                <a:solidFill>
                  <a:schemeClr val="tx1"/>
                </a:solidFill>
                <a:effectLst/>
                <a:highlight>
                  <a:srgbClr val="FFFF00"/>
                </a:highlight>
                <a:latin typeface="Google Sans"/>
              </a:rPr>
              <a:t>Manufacturing: </a:t>
            </a:r>
            <a:r>
              <a:rPr lang="en-IE" b="0" i="0" u="none" strike="noStrike" dirty="0">
                <a:solidFill>
                  <a:schemeClr val="tx1"/>
                </a:solidFill>
                <a:effectLst/>
                <a:latin typeface="Google Sans"/>
              </a:rPr>
              <a:t>Augmented intelligence can optimize supply chains, predict equipment failures, and improve production efficiency.</a:t>
            </a:r>
          </a:p>
          <a:p>
            <a:pPr algn="l">
              <a:buFont typeface="+mj-lt"/>
              <a:buAutoNum type="arabicPeriod"/>
            </a:pPr>
            <a:r>
              <a:rPr lang="en-IE" b="0" i="0" u="none" strike="noStrike" dirty="0">
                <a:solidFill>
                  <a:schemeClr val="tx1"/>
                </a:solidFill>
                <a:effectLst/>
                <a:highlight>
                  <a:srgbClr val="FFFF00"/>
                </a:highlight>
                <a:latin typeface="Google Sans"/>
              </a:rPr>
              <a:t>Design and creativity: </a:t>
            </a:r>
            <a:r>
              <a:rPr lang="en-IE" b="0" i="0" u="none" strike="noStrike" dirty="0">
                <a:solidFill>
                  <a:schemeClr val="tx1"/>
                </a:solidFill>
                <a:effectLst/>
                <a:latin typeface="Google Sans"/>
              </a:rPr>
              <a:t>Augmented intelligence can assist designers in generating ideas, visualizing concepts, and refining their work.</a:t>
            </a:r>
          </a:p>
          <a:p>
            <a:pPr algn="l">
              <a:buFont typeface="+mj-lt"/>
              <a:buAutoNum type="arabicPeriod"/>
            </a:pPr>
            <a:r>
              <a:rPr lang="en-IE" b="0" i="0" u="none" strike="noStrike" dirty="0">
                <a:solidFill>
                  <a:schemeClr val="tx1"/>
                </a:solidFill>
                <a:effectLst/>
                <a:highlight>
                  <a:srgbClr val="FFFF00"/>
                </a:highlight>
                <a:latin typeface="Google Sans"/>
              </a:rPr>
              <a:t>Research and development: </a:t>
            </a:r>
            <a:r>
              <a:rPr lang="en-IE" b="0" i="0" u="none" strike="noStrike" dirty="0">
                <a:solidFill>
                  <a:schemeClr val="tx1"/>
                </a:solidFill>
                <a:effectLst/>
                <a:latin typeface="Google Sans"/>
              </a:rPr>
              <a:t>Augmented intelligence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vast amounts of data, identify patterns, and generate hypotheses, accelerating scientific discoveries</a:t>
            </a:r>
            <a:r>
              <a:rPr lang="en-IE" b="0" i="0" u="none" strike="noStrike" dirty="0">
                <a:solidFill>
                  <a:srgbClr val="E3E3E3"/>
                </a:solidFill>
                <a:effectLst/>
                <a:latin typeface="Google Sans"/>
              </a:rPr>
              <a:t>.</a:t>
            </a:r>
          </a:p>
          <a:p>
            <a:endParaRPr lang="en-US" dirty="0"/>
          </a:p>
        </p:txBody>
      </p:sp>
      <p:pic>
        <p:nvPicPr>
          <p:cNvPr id="31746" name="Picture 2" descr="What Is Augmented Intelligence? | Built In">
            <a:extLst>
              <a:ext uri="{FF2B5EF4-FFF2-40B4-BE49-F238E27FC236}">
                <a16:creationId xmlns:a16="http://schemas.microsoft.com/office/drawing/2014/main" id="{4EBD392A-8A74-3D70-8545-ED56C3C0F7E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88626" y="2715987"/>
            <a:ext cx="5071959" cy="292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86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A03A-8FB2-2D90-F8D0-0189F4EA49FA}"/>
              </a:ext>
            </a:extLst>
          </p:cNvPr>
          <p:cNvSpPr>
            <a:spLocks noGrp="1"/>
          </p:cNvSpPr>
          <p:nvPr>
            <p:ph type="title"/>
          </p:nvPr>
        </p:nvSpPr>
        <p:spPr/>
        <p:txBody>
          <a:bodyPr/>
          <a:lstStyle/>
          <a:p>
            <a:r>
              <a:rPr lang="en-IE" b="0" i="0" u="none" strike="noStrike" dirty="0">
                <a:solidFill>
                  <a:srgbClr val="ECECF1"/>
                </a:solidFill>
                <a:effectLst/>
                <a:latin typeface="Söhne"/>
              </a:rPr>
              <a:t>Overview of Current AI Technologies</a:t>
            </a:r>
            <a:endParaRPr lang="en-US" dirty="0"/>
          </a:p>
        </p:txBody>
      </p:sp>
      <p:sp>
        <p:nvSpPr>
          <p:cNvPr id="3" name="Content Placeholder 2">
            <a:extLst>
              <a:ext uri="{FF2B5EF4-FFF2-40B4-BE49-F238E27FC236}">
                <a16:creationId xmlns:a16="http://schemas.microsoft.com/office/drawing/2014/main" id="{EB3DF145-3CBD-42F2-1F0D-3CB2A6DE4AB6}"/>
              </a:ext>
            </a:extLst>
          </p:cNvPr>
          <p:cNvSpPr>
            <a:spLocks noGrp="1"/>
          </p:cNvSpPr>
          <p:nvPr>
            <p:ph idx="1"/>
          </p:nvPr>
        </p:nvSpPr>
        <p:spPr>
          <a:xfrm>
            <a:off x="686337" y="2458191"/>
            <a:ext cx="4491306" cy="3561609"/>
          </a:xfrm>
        </p:spPr>
        <p:txBody>
          <a:bodyPr/>
          <a:lstStyle/>
          <a:p>
            <a:pPr algn="l">
              <a:buFont typeface="+mj-lt"/>
              <a:buAutoNum type="arabicPeriod"/>
            </a:pPr>
            <a:r>
              <a:rPr lang="en-IE" b="0" i="0" u="none" strike="noStrike" dirty="0">
                <a:effectLst/>
                <a:latin typeface="Söhne"/>
              </a:rPr>
              <a:t>Machine Learning and Deep Learning</a:t>
            </a:r>
          </a:p>
          <a:p>
            <a:pPr algn="l">
              <a:buFont typeface="+mj-lt"/>
              <a:buAutoNum type="arabicPeriod"/>
            </a:pPr>
            <a:r>
              <a:rPr lang="en-IE" b="0" i="0" u="none" strike="noStrike" dirty="0">
                <a:effectLst/>
                <a:latin typeface="Söhne"/>
              </a:rPr>
              <a:t>Natural Language Processing</a:t>
            </a:r>
          </a:p>
          <a:p>
            <a:pPr algn="l">
              <a:buFont typeface="+mj-lt"/>
              <a:buAutoNum type="arabicPeriod"/>
            </a:pPr>
            <a:r>
              <a:rPr lang="en-IE" b="0" i="0" u="none" strike="noStrike" dirty="0">
                <a:effectLst/>
                <a:latin typeface="Söhne"/>
              </a:rPr>
              <a:t>Computer Vision</a:t>
            </a:r>
          </a:p>
          <a:p>
            <a:pPr algn="l">
              <a:buFont typeface="+mj-lt"/>
              <a:buAutoNum type="arabicPeriod"/>
            </a:pPr>
            <a:r>
              <a:rPr lang="en-IE" b="0" i="0" u="none" strike="noStrike" dirty="0">
                <a:effectLst/>
                <a:latin typeface="Söhne"/>
              </a:rPr>
              <a:t>Robotics</a:t>
            </a:r>
          </a:p>
          <a:p>
            <a:pPr algn="l">
              <a:buFont typeface="+mj-lt"/>
              <a:buAutoNum type="arabicPeriod"/>
            </a:pPr>
            <a:r>
              <a:rPr lang="en-IE" b="0" i="0" u="none" strike="noStrike" dirty="0">
                <a:effectLst/>
                <a:latin typeface="Söhne"/>
              </a:rPr>
              <a:t>Expert Systems</a:t>
            </a:r>
          </a:p>
          <a:p>
            <a:endParaRPr lang="en-US" dirty="0"/>
          </a:p>
        </p:txBody>
      </p:sp>
      <p:pic>
        <p:nvPicPr>
          <p:cNvPr id="14338" name="Picture 2" descr="As AI Advances, Will Human Workers Disappear?">
            <a:extLst>
              <a:ext uri="{FF2B5EF4-FFF2-40B4-BE49-F238E27FC236}">
                <a16:creationId xmlns:a16="http://schemas.microsoft.com/office/drawing/2014/main" id="{18672B19-83F4-F996-36C8-55DCD29A3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2850" y="2458191"/>
            <a:ext cx="5862814" cy="410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35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9FDC-5333-1F1E-5395-07A0077597C5}"/>
              </a:ext>
            </a:extLst>
          </p:cNvPr>
          <p:cNvSpPr>
            <a:spLocks noGrp="1"/>
          </p:cNvSpPr>
          <p:nvPr>
            <p:ph type="title"/>
          </p:nvPr>
        </p:nvSpPr>
        <p:spPr>
          <a:xfrm>
            <a:off x="1154953" y="973668"/>
            <a:ext cx="8761413" cy="706964"/>
          </a:xfrm>
        </p:spPr>
        <p:txBody>
          <a:bodyPr anchor="ctr">
            <a:normAutofit/>
          </a:bodyPr>
          <a:lstStyle/>
          <a:p>
            <a:r>
              <a:rPr lang="en-US" dirty="0"/>
              <a:t>AI in Creativity</a:t>
            </a:r>
          </a:p>
        </p:txBody>
      </p:sp>
      <p:sp>
        <p:nvSpPr>
          <p:cNvPr id="3" name="Content Placeholder 2">
            <a:extLst>
              <a:ext uri="{FF2B5EF4-FFF2-40B4-BE49-F238E27FC236}">
                <a16:creationId xmlns:a16="http://schemas.microsoft.com/office/drawing/2014/main" id="{CB09C50C-02A0-A8B4-03AD-AD7F520106AB}"/>
              </a:ext>
            </a:extLst>
          </p:cNvPr>
          <p:cNvSpPr>
            <a:spLocks noGrp="1"/>
          </p:cNvSpPr>
          <p:nvPr>
            <p:ph sz="half" idx="1"/>
          </p:nvPr>
        </p:nvSpPr>
        <p:spPr>
          <a:xfrm>
            <a:off x="487680" y="2603500"/>
            <a:ext cx="5492432" cy="3416301"/>
          </a:xfrm>
        </p:spPr>
        <p:txBody>
          <a:bodyPr>
            <a:normAutofit/>
          </a:bodyPr>
          <a:lstStyle/>
          <a:p>
            <a:r>
              <a:rPr lang="en-IE" dirty="0"/>
              <a:t>T</a:t>
            </a:r>
            <a:r>
              <a:rPr lang="en-IE" b="0" i="0" u="none" strike="noStrike" dirty="0">
                <a:effectLst/>
              </a:rPr>
              <a:t>ransforming the field of creativity, enabling new forms of artistic expression</a:t>
            </a:r>
          </a:p>
          <a:p>
            <a:r>
              <a:rPr lang="en-IE" dirty="0"/>
              <a:t>A</a:t>
            </a:r>
            <a:r>
              <a:rPr lang="en-IE" b="0" i="0" u="none" strike="noStrike" dirty="0">
                <a:effectLst/>
              </a:rPr>
              <a:t>ugmenting human creativity in a variety of domains.</a:t>
            </a:r>
          </a:p>
          <a:p>
            <a:r>
              <a:rPr lang="en-IE" b="0" i="0" u="none" strike="noStrike" dirty="0">
                <a:effectLst/>
              </a:rPr>
              <a:t>AI's ability to process vast amounts of data, identify patterns, and generate creative outputs is opening up new possibilities for artists, designers, and creative professionals.</a:t>
            </a:r>
            <a:endParaRPr lang="en-US" dirty="0"/>
          </a:p>
        </p:txBody>
      </p:sp>
      <p:pic>
        <p:nvPicPr>
          <p:cNvPr id="28674" name="Picture 2" descr="Artificial Intelligence To Make Music Smarter - AppStudio">
            <a:extLst>
              <a:ext uri="{FF2B5EF4-FFF2-40B4-BE49-F238E27FC236}">
                <a16:creationId xmlns:a16="http://schemas.microsoft.com/office/drawing/2014/main" id="{A483BA33-0E39-17D0-AF45-0A024DDA75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2" r="12165" b="1"/>
          <a:stretch/>
        </p:blipFill>
        <p:spPr bwMode="auto">
          <a:xfrm>
            <a:off x="6208712" y="2603500"/>
            <a:ext cx="4825159" cy="34163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216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B389ACB-6159-99FD-482E-5E5B89B1A766}"/>
              </a:ext>
            </a:extLst>
          </p:cNvPr>
          <p:cNvSpPr>
            <a:spLocks noGrp="1"/>
          </p:cNvSpPr>
          <p:nvPr>
            <p:ph type="title"/>
          </p:nvPr>
        </p:nvSpPr>
        <p:spPr>
          <a:xfrm>
            <a:off x="1154953" y="973668"/>
            <a:ext cx="8761413" cy="706964"/>
          </a:xfrm>
        </p:spPr>
        <p:txBody>
          <a:bodyPr/>
          <a:lstStyle/>
          <a:p>
            <a:r>
              <a:rPr lang="en-IE" b="0" i="0" u="none" strike="noStrike" dirty="0">
                <a:solidFill>
                  <a:srgbClr val="E3E3E3"/>
                </a:solidFill>
                <a:effectLst/>
                <a:latin typeface="Google Sans"/>
              </a:rPr>
              <a:t>AI influencing creativity:</a:t>
            </a:r>
            <a:endParaRPr lang="en-US" dirty="0"/>
          </a:p>
        </p:txBody>
      </p:sp>
      <p:sp>
        <p:nvSpPr>
          <p:cNvPr id="11" name="Content Placeholder 2">
            <a:extLst>
              <a:ext uri="{FF2B5EF4-FFF2-40B4-BE49-F238E27FC236}">
                <a16:creationId xmlns:a16="http://schemas.microsoft.com/office/drawing/2014/main" id="{7D949F3A-8F2C-57AC-0BAB-63B14598097B}"/>
              </a:ext>
            </a:extLst>
          </p:cNvPr>
          <p:cNvSpPr>
            <a:spLocks noGrp="1"/>
          </p:cNvSpPr>
          <p:nvPr>
            <p:ph idx="1"/>
          </p:nvPr>
        </p:nvSpPr>
        <p:spPr>
          <a:xfrm>
            <a:off x="536029" y="2451929"/>
            <a:ext cx="6487341" cy="3987782"/>
          </a:xfrm>
        </p:spPr>
        <p:txBody>
          <a:bodyPr>
            <a:normAutofit fontScale="70000" lnSpcReduction="20000"/>
          </a:bodyPr>
          <a:lstStyle/>
          <a:p>
            <a:pPr algn="l">
              <a:buFont typeface="+mj-lt"/>
              <a:buAutoNum type="arabicPeriod"/>
            </a:pPr>
            <a:r>
              <a:rPr lang="en-IE" b="0" i="0" u="none" strike="noStrike" dirty="0">
                <a:solidFill>
                  <a:schemeClr val="tx1"/>
                </a:solidFill>
                <a:effectLst/>
                <a:highlight>
                  <a:srgbClr val="FFFF00"/>
                </a:highlight>
                <a:latin typeface="Google Sans"/>
              </a:rPr>
              <a:t>Generative Art and Music</a:t>
            </a:r>
            <a:r>
              <a:rPr lang="en-IE" b="0" i="0" u="none" strike="noStrike" dirty="0">
                <a:solidFill>
                  <a:schemeClr val="tx1"/>
                </a:solidFill>
                <a:effectLst/>
                <a:latin typeface="Google Sans"/>
              </a:rPr>
              <a:t>: AI algorithms can generate original and aesthetically pleasing art, music, and poetry. These AI-generated creations can mimic existing styles or explore new artistic dimensions, pushing the boundaries of creative expression.</a:t>
            </a:r>
          </a:p>
          <a:p>
            <a:pPr algn="l">
              <a:buFont typeface="+mj-lt"/>
              <a:buAutoNum type="arabicPeriod"/>
            </a:pPr>
            <a:r>
              <a:rPr lang="en-IE" b="0" i="0" u="none" strike="noStrike" dirty="0">
                <a:solidFill>
                  <a:schemeClr val="tx1"/>
                </a:solidFill>
                <a:effectLst/>
                <a:highlight>
                  <a:srgbClr val="FFFF00"/>
                </a:highlight>
                <a:latin typeface="Google Sans"/>
              </a:rPr>
              <a:t>Creative Writing and Storytelling: </a:t>
            </a:r>
            <a:r>
              <a:rPr lang="en-IE" b="0" i="0" u="none" strike="noStrike" dirty="0">
                <a:solidFill>
                  <a:schemeClr val="tx1"/>
                </a:solidFill>
                <a:effectLst/>
                <a:latin typeface="Google Sans"/>
              </a:rPr>
              <a:t>AI can assist writers in crafting stories, generating ideas, and developing character arcs. AI-powered writing tools can provide feedback, suggest plot twists, and even generate entire narratives based on prompts or outlines.</a:t>
            </a:r>
          </a:p>
          <a:p>
            <a:pPr algn="l">
              <a:buFont typeface="+mj-lt"/>
              <a:buAutoNum type="arabicPeriod"/>
            </a:pPr>
            <a:r>
              <a:rPr lang="en-IE" b="0" i="0" u="none" strike="noStrike" dirty="0">
                <a:solidFill>
                  <a:schemeClr val="tx1"/>
                </a:solidFill>
                <a:effectLst/>
                <a:highlight>
                  <a:srgbClr val="FFFF00"/>
                </a:highlight>
                <a:latin typeface="Google Sans"/>
              </a:rPr>
              <a:t>Design and Fashion: </a:t>
            </a:r>
            <a:r>
              <a:rPr lang="en-IE" b="0" i="0" u="none" strike="noStrike" dirty="0">
                <a:solidFill>
                  <a:schemeClr val="tx1"/>
                </a:solidFill>
                <a:effectLst/>
                <a:latin typeface="Google Sans"/>
              </a:rPr>
              <a:t>AI is being used to design products, clothing, and accessories. AI algorithms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trends, identify patterns, and generate creative designs that are both aesthetically pleasing and functionally effective.</a:t>
            </a:r>
          </a:p>
          <a:p>
            <a:pPr algn="l">
              <a:buFont typeface="+mj-lt"/>
              <a:buAutoNum type="arabicPeriod"/>
            </a:pPr>
            <a:r>
              <a:rPr lang="en-IE" b="0" i="0" u="none" strike="noStrike" dirty="0">
                <a:solidFill>
                  <a:schemeClr val="tx1"/>
                </a:solidFill>
                <a:effectLst/>
                <a:highlight>
                  <a:srgbClr val="FFFF00"/>
                </a:highlight>
                <a:latin typeface="Google Sans"/>
              </a:rPr>
              <a:t>Curating and Recommending Creative Content: </a:t>
            </a:r>
            <a:r>
              <a:rPr lang="en-IE" b="0" i="0" u="none" strike="noStrike" dirty="0">
                <a:solidFill>
                  <a:schemeClr val="tx1"/>
                </a:solidFill>
                <a:effectLst/>
                <a:latin typeface="Google Sans"/>
              </a:rPr>
              <a:t>AI can help users discover and connect with creative content that aligns with their interests. AI-powered recommendation systems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user preferences, identify similar works, and suggest relevant content based on their past interactions.</a:t>
            </a:r>
          </a:p>
          <a:p>
            <a:pPr algn="l">
              <a:buFont typeface="+mj-lt"/>
              <a:buAutoNum type="arabicPeriod"/>
            </a:pPr>
            <a:r>
              <a:rPr lang="en-IE" b="0" i="0" u="none" strike="noStrike" dirty="0">
                <a:solidFill>
                  <a:schemeClr val="tx1"/>
                </a:solidFill>
                <a:effectLst/>
                <a:highlight>
                  <a:srgbClr val="FFFF00"/>
                </a:highlight>
                <a:latin typeface="Google Sans"/>
              </a:rPr>
              <a:t>Personalization and Customization: </a:t>
            </a:r>
            <a:r>
              <a:rPr lang="en-IE" b="0" i="0" u="none" strike="noStrike" dirty="0">
                <a:solidFill>
                  <a:schemeClr val="tx1"/>
                </a:solidFill>
                <a:effectLst/>
                <a:latin typeface="Google Sans"/>
              </a:rPr>
              <a:t>AI can personalize creative experiences for individual users. AI algorithms can adapt to user preferences, generate personalized art, music, or stories, and tailor creative content to specific tastes and styles.</a:t>
            </a:r>
          </a:p>
          <a:p>
            <a:pPr algn="l">
              <a:buFont typeface="+mj-lt"/>
              <a:buAutoNum type="arabicPeriod"/>
            </a:pPr>
            <a:r>
              <a:rPr lang="en-IE" b="0" i="0" u="none" strike="noStrike" dirty="0">
                <a:solidFill>
                  <a:schemeClr val="tx1"/>
                </a:solidFill>
                <a:effectLst/>
                <a:highlight>
                  <a:srgbClr val="FFFF00"/>
                </a:highlight>
                <a:latin typeface="Google Sans"/>
              </a:rPr>
              <a:t>Augmenting Human Creativity: </a:t>
            </a:r>
            <a:r>
              <a:rPr lang="en-IE" b="0" i="0" u="none" strike="noStrike" dirty="0">
                <a:solidFill>
                  <a:schemeClr val="tx1"/>
                </a:solidFill>
                <a:effectLst/>
                <a:latin typeface="Google Sans"/>
              </a:rPr>
              <a:t>AI can augment human creativity by providing tools and assistance that enhance human capabilities. AI-powered tools can help artists generate ideas, refine their work, and expand their creative horizons.</a:t>
            </a:r>
          </a:p>
          <a:p>
            <a:endParaRPr lang="en-US" dirty="0"/>
          </a:p>
        </p:txBody>
      </p:sp>
      <p:pic>
        <p:nvPicPr>
          <p:cNvPr id="29704" name="Picture 8" descr="The Creative Symphony of Generative AI in Music Composition">
            <a:extLst>
              <a:ext uri="{FF2B5EF4-FFF2-40B4-BE49-F238E27FC236}">
                <a16:creationId xmlns:a16="http://schemas.microsoft.com/office/drawing/2014/main" id="{54287E7D-80C9-F3F3-5E77-7B1246B51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213" y="2451929"/>
            <a:ext cx="4420758" cy="314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353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1D852-E41F-B9B9-D9CC-5F28273B9568}"/>
              </a:ext>
            </a:extLst>
          </p:cNvPr>
          <p:cNvSpPr>
            <a:spLocks noGrp="1"/>
          </p:cNvSpPr>
          <p:nvPr>
            <p:ph type="title"/>
          </p:nvPr>
        </p:nvSpPr>
        <p:spPr>
          <a:xfrm>
            <a:off x="1154953" y="973668"/>
            <a:ext cx="8761413" cy="706964"/>
          </a:xfrm>
        </p:spPr>
        <p:txBody>
          <a:bodyPr anchor="ctr">
            <a:normAutofit/>
          </a:bodyPr>
          <a:lstStyle/>
          <a:p>
            <a:r>
              <a:rPr lang="en-IE" b="0" i="0" u="none" strike="noStrike" dirty="0">
                <a:effectLst/>
              </a:rPr>
              <a:t>AI in Creativity - Examples</a:t>
            </a:r>
            <a:endParaRPr lang="en-US" dirty="0"/>
          </a:p>
        </p:txBody>
      </p:sp>
      <p:sp>
        <p:nvSpPr>
          <p:cNvPr id="3" name="Content Placeholder 2">
            <a:extLst>
              <a:ext uri="{FF2B5EF4-FFF2-40B4-BE49-F238E27FC236}">
                <a16:creationId xmlns:a16="http://schemas.microsoft.com/office/drawing/2014/main" id="{F5012A17-FC38-85B7-50D8-5F2C76BF94FC}"/>
              </a:ext>
            </a:extLst>
          </p:cNvPr>
          <p:cNvSpPr>
            <a:spLocks noGrp="1"/>
          </p:cNvSpPr>
          <p:nvPr>
            <p:ph sz="half" idx="1"/>
          </p:nvPr>
        </p:nvSpPr>
        <p:spPr>
          <a:xfrm>
            <a:off x="662152" y="2455332"/>
            <a:ext cx="5507420" cy="1591151"/>
          </a:xfrm>
        </p:spPr>
        <p:txBody>
          <a:bodyPr>
            <a:normAutofit/>
          </a:bodyPr>
          <a:lstStyle/>
          <a:p>
            <a:pPr>
              <a:buFont typeface="+mj-lt"/>
              <a:buAutoNum type="arabicPeriod"/>
            </a:pPr>
            <a:r>
              <a:rPr lang="en-IE" b="0" i="0" u="none" strike="noStrike" dirty="0">
                <a:effectLst/>
              </a:rPr>
              <a:t>AI-generated Art and Music - </a:t>
            </a:r>
            <a:r>
              <a:rPr lang="en-IE" b="0" i="0" u="none" strike="noStrike" dirty="0">
                <a:solidFill>
                  <a:schemeClr val="tx1"/>
                </a:solidFill>
                <a:effectLst/>
              </a:rPr>
              <a:t>generated image .. </a:t>
            </a:r>
            <a:r>
              <a:rPr lang="en-IE" dirty="0">
                <a:solidFill>
                  <a:schemeClr val="tx1"/>
                </a:solidFill>
              </a:rPr>
              <a:t>…</a:t>
            </a:r>
            <a:r>
              <a:rPr lang="en-IE" b="0" i="0" u="none" strike="noStrike" dirty="0">
                <a:solidFill>
                  <a:schemeClr val="tx1"/>
                </a:solidFill>
                <a:effectLst/>
              </a:rPr>
              <a:t>“Kangaroo carrying a briefcase in Dublin </a:t>
            </a:r>
            <a:endParaRPr lang="en-IE" b="0" i="0" u="none" strike="noStrike" dirty="0">
              <a:effectLst/>
            </a:endParaRPr>
          </a:p>
          <a:p>
            <a:pPr>
              <a:buFont typeface="+mj-lt"/>
              <a:buAutoNum type="arabicPeriod"/>
            </a:pPr>
            <a:r>
              <a:rPr lang="en-IE" b="0" i="0" u="none" strike="noStrike" dirty="0">
                <a:effectLst/>
              </a:rPr>
              <a:t>Creative Writing and Design – </a:t>
            </a:r>
            <a:r>
              <a:rPr lang="en-IE" b="0" i="0" u="none" strike="noStrike" dirty="0" err="1">
                <a:effectLst/>
              </a:rPr>
              <a:t>ChatGPT</a:t>
            </a:r>
            <a:r>
              <a:rPr lang="en-IE" b="0" i="0" u="none" strike="noStrike" dirty="0">
                <a:effectLst/>
              </a:rPr>
              <a:t> Story</a:t>
            </a:r>
          </a:p>
          <a:p>
            <a:endParaRPr lang="en-US" dirty="0"/>
          </a:p>
        </p:txBody>
      </p:sp>
      <p:pic>
        <p:nvPicPr>
          <p:cNvPr id="6146" name="Picture 2">
            <a:extLst>
              <a:ext uri="{FF2B5EF4-FFF2-40B4-BE49-F238E27FC236}">
                <a16:creationId xmlns:a16="http://schemas.microsoft.com/office/drawing/2014/main" id="{474E1CE6-6BEA-B3D7-0A69-6BCFF2529B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9199"/>
          <a:stretch/>
        </p:blipFill>
        <p:spPr bwMode="auto">
          <a:xfrm>
            <a:off x="7266688" y="2676939"/>
            <a:ext cx="4148654" cy="377115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C46909-CD3F-6818-E993-630FBAE14A0A}"/>
              </a:ext>
            </a:extLst>
          </p:cNvPr>
          <p:cNvPicPr>
            <a:picLocks noChangeAspect="1"/>
          </p:cNvPicPr>
          <p:nvPr/>
        </p:nvPicPr>
        <p:blipFill>
          <a:blip r:embed="rId3"/>
          <a:stretch>
            <a:fillRect/>
          </a:stretch>
        </p:blipFill>
        <p:spPr>
          <a:xfrm>
            <a:off x="662152" y="4235670"/>
            <a:ext cx="6029799" cy="2212426"/>
          </a:xfrm>
          <a:prstGeom prst="rect">
            <a:avLst/>
          </a:prstGeom>
        </p:spPr>
      </p:pic>
    </p:spTree>
    <p:extLst>
      <p:ext uri="{BB962C8B-B14F-4D97-AF65-F5344CB8AC3E}">
        <p14:creationId xmlns:p14="http://schemas.microsoft.com/office/powerpoint/2010/main" val="1163027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9D68-4194-2595-3DF6-35F43EEE9AD6}"/>
              </a:ext>
            </a:extLst>
          </p:cNvPr>
          <p:cNvSpPr>
            <a:spLocks noGrp="1"/>
          </p:cNvSpPr>
          <p:nvPr>
            <p:ph type="title"/>
          </p:nvPr>
        </p:nvSpPr>
        <p:spPr/>
        <p:txBody>
          <a:bodyPr/>
          <a:lstStyle/>
          <a:p>
            <a:r>
              <a:rPr lang="en-IE" b="0" i="0" u="none" strike="noStrike" dirty="0">
                <a:solidFill>
                  <a:srgbClr val="ECECF1"/>
                </a:solidFill>
                <a:effectLst/>
                <a:latin typeface="Söhne"/>
              </a:rPr>
              <a:t>AI and Climate Change</a:t>
            </a:r>
            <a:endParaRPr lang="en-US" dirty="0"/>
          </a:p>
        </p:txBody>
      </p:sp>
      <p:sp>
        <p:nvSpPr>
          <p:cNvPr id="3" name="Content Placeholder 2">
            <a:extLst>
              <a:ext uri="{FF2B5EF4-FFF2-40B4-BE49-F238E27FC236}">
                <a16:creationId xmlns:a16="http://schemas.microsoft.com/office/drawing/2014/main" id="{97AD73BD-08A0-3C56-2586-68845D312C09}"/>
              </a:ext>
            </a:extLst>
          </p:cNvPr>
          <p:cNvSpPr>
            <a:spLocks noGrp="1"/>
          </p:cNvSpPr>
          <p:nvPr>
            <p:ph idx="1"/>
          </p:nvPr>
        </p:nvSpPr>
        <p:spPr>
          <a:xfrm>
            <a:off x="672663" y="2196662"/>
            <a:ext cx="4204138" cy="3823138"/>
          </a:xfrm>
        </p:spPr>
        <p:txBody>
          <a:bodyPr/>
          <a:lstStyle/>
          <a:p>
            <a:pPr algn="l">
              <a:buFont typeface="+mj-lt"/>
              <a:buAutoNum type="arabicPeriod"/>
            </a:pPr>
            <a:r>
              <a:rPr lang="en-IE" b="0" i="0" u="none" strike="noStrike" dirty="0">
                <a:effectLst/>
                <a:latin typeface="Söhne"/>
              </a:rPr>
              <a:t>Environmental Monitoring</a:t>
            </a:r>
          </a:p>
          <a:p>
            <a:pPr algn="l">
              <a:buFont typeface="+mj-lt"/>
              <a:buAutoNum type="arabicPeriod"/>
            </a:pPr>
            <a:r>
              <a:rPr lang="en-IE" b="0" i="0" u="none" strike="noStrike" dirty="0">
                <a:effectLst/>
                <a:latin typeface="Söhne"/>
              </a:rPr>
              <a:t>Energy Optimization</a:t>
            </a:r>
          </a:p>
          <a:p>
            <a:pPr algn="l">
              <a:buFont typeface="+mj-lt"/>
              <a:buAutoNum type="arabicPeriod"/>
            </a:pPr>
            <a:r>
              <a:rPr lang="en-IE" b="0" i="0" u="none" strike="noStrike" dirty="0">
                <a:effectLst/>
                <a:latin typeface="Söhne"/>
              </a:rPr>
              <a:t>Climate </a:t>
            </a:r>
            <a:r>
              <a:rPr lang="en-IE" b="0" i="0" u="none" strike="noStrike" dirty="0" err="1">
                <a:effectLst/>
                <a:latin typeface="Söhne"/>
              </a:rPr>
              <a:t>Modeling</a:t>
            </a:r>
            <a:endParaRPr lang="en-IE" b="0" i="0" u="none" strike="noStrike" dirty="0">
              <a:effectLst/>
              <a:latin typeface="Söhne"/>
            </a:endParaRPr>
          </a:p>
          <a:p>
            <a:endParaRPr lang="en-US" dirty="0"/>
          </a:p>
        </p:txBody>
      </p:sp>
      <p:pic>
        <p:nvPicPr>
          <p:cNvPr id="13314" name="Picture 2" descr="Artificial Intelligence for Sustainable Development Goals (AI4SDGs)  Research Program">
            <a:extLst>
              <a:ext uri="{FF2B5EF4-FFF2-40B4-BE49-F238E27FC236}">
                <a16:creationId xmlns:a16="http://schemas.microsoft.com/office/drawing/2014/main" id="{676188D6-3F4B-A1C0-9E66-97DC6DE3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518" y="567129"/>
            <a:ext cx="6087862" cy="608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898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17FDF-AA49-FBA4-4EA1-B8B281B8766F}"/>
              </a:ext>
            </a:extLst>
          </p:cNvPr>
          <p:cNvSpPr>
            <a:spLocks noGrp="1"/>
          </p:cNvSpPr>
          <p:nvPr>
            <p:ph type="title"/>
          </p:nvPr>
        </p:nvSpPr>
        <p:spPr/>
        <p:txBody>
          <a:bodyPr/>
          <a:lstStyle/>
          <a:p>
            <a:r>
              <a:rPr lang="en-US" dirty="0"/>
              <a:t>AI in Climate Change</a:t>
            </a:r>
          </a:p>
        </p:txBody>
      </p:sp>
      <p:sp>
        <p:nvSpPr>
          <p:cNvPr id="3" name="Content Placeholder 2">
            <a:extLst>
              <a:ext uri="{FF2B5EF4-FFF2-40B4-BE49-F238E27FC236}">
                <a16:creationId xmlns:a16="http://schemas.microsoft.com/office/drawing/2014/main" id="{BF4A274D-B57E-F054-0CA9-D8885F666C1C}"/>
              </a:ext>
            </a:extLst>
          </p:cNvPr>
          <p:cNvSpPr>
            <a:spLocks noGrp="1"/>
          </p:cNvSpPr>
          <p:nvPr>
            <p:ph idx="1"/>
          </p:nvPr>
        </p:nvSpPr>
        <p:spPr>
          <a:xfrm>
            <a:off x="861848" y="2291255"/>
            <a:ext cx="10300138" cy="4067504"/>
          </a:xfrm>
        </p:spPr>
        <p:txBody>
          <a:bodyPr>
            <a:normAutofit fontScale="92500" lnSpcReduction="10000"/>
          </a:bodyPr>
          <a:lstStyle/>
          <a:p>
            <a:pPr algn="l"/>
            <a:r>
              <a:rPr lang="en-IE" b="0" i="0" u="none" strike="noStrike" dirty="0">
                <a:solidFill>
                  <a:schemeClr val="tx1"/>
                </a:solidFill>
                <a:effectLst/>
                <a:latin typeface="Google Sans"/>
              </a:rPr>
              <a:t>Artificial intelligence (AI) has the potential to revolutionize our approach to climate change, offering innovative solutions to mitigate its effects and adapt to its impacts. AI can be applied across various sectors to address different aspects of climate change, from reducing greenhouse gas emissions to enhancing disaster preparedness and resilience.</a:t>
            </a:r>
          </a:p>
          <a:p>
            <a:pPr algn="l"/>
            <a:r>
              <a:rPr lang="en-IE" b="0" i="0" u="none" strike="noStrike" dirty="0">
                <a:solidFill>
                  <a:schemeClr val="tx1"/>
                </a:solidFill>
                <a:effectLst/>
                <a:latin typeface="Google Sans"/>
              </a:rPr>
              <a:t>Mitigating Climate Change with AI</a:t>
            </a:r>
          </a:p>
          <a:p>
            <a:pPr algn="l">
              <a:buFont typeface="+mj-lt"/>
              <a:buAutoNum type="arabicPeriod"/>
            </a:pPr>
            <a:r>
              <a:rPr lang="en-IE" b="0" i="0" u="none" strike="noStrike" dirty="0">
                <a:solidFill>
                  <a:schemeClr val="tx1"/>
                </a:solidFill>
                <a:effectLst/>
                <a:highlight>
                  <a:srgbClr val="FFFF00"/>
                </a:highlight>
                <a:latin typeface="Google Sans"/>
              </a:rPr>
              <a:t>Energy Efficiency: </a:t>
            </a:r>
            <a:r>
              <a:rPr lang="en-IE" b="0" i="0" u="none" strike="noStrike" dirty="0">
                <a:solidFill>
                  <a:schemeClr val="tx1"/>
                </a:solidFill>
                <a:effectLst/>
                <a:latin typeface="Google Sans"/>
              </a:rPr>
              <a:t>AI can optimize energy consumption in buildings, industries, and transportation systems, reducing energy waste and lowering greenhouse gas emissions.</a:t>
            </a:r>
          </a:p>
          <a:p>
            <a:pPr algn="l">
              <a:buFont typeface="+mj-lt"/>
              <a:buAutoNum type="arabicPeriod"/>
            </a:pPr>
            <a:r>
              <a:rPr lang="en-IE" b="0" i="0" u="none" strike="noStrike" dirty="0">
                <a:solidFill>
                  <a:schemeClr val="tx1"/>
                </a:solidFill>
                <a:effectLst/>
                <a:highlight>
                  <a:srgbClr val="FFFF00"/>
                </a:highlight>
                <a:latin typeface="Google Sans"/>
              </a:rPr>
              <a:t>Renewable Energy Integration: </a:t>
            </a:r>
            <a:r>
              <a:rPr lang="en-IE" b="0" i="0" u="none" strike="noStrike" dirty="0">
                <a:solidFill>
                  <a:schemeClr val="tx1"/>
                </a:solidFill>
                <a:effectLst/>
                <a:latin typeface="Google Sans"/>
              </a:rPr>
              <a:t>AI can improve the efficiency and integration of renewable energy sources like solar and wind power, increasing their contribution to the energy grid.</a:t>
            </a:r>
          </a:p>
          <a:p>
            <a:pPr algn="l">
              <a:buFont typeface="+mj-lt"/>
              <a:buAutoNum type="arabicPeriod"/>
            </a:pPr>
            <a:r>
              <a:rPr lang="en-IE" b="0" i="0" u="none" strike="noStrike" dirty="0">
                <a:solidFill>
                  <a:schemeClr val="tx1"/>
                </a:solidFill>
                <a:effectLst/>
                <a:highlight>
                  <a:srgbClr val="FFFF00"/>
                </a:highlight>
                <a:latin typeface="Google Sans"/>
              </a:rPr>
              <a:t>Carbon Capture and Storage: </a:t>
            </a:r>
            <a:r>
              <a:rPr lang="en-IE" b="0" i="0" u="none" strike="noStrike" dirty="0">
                <a:solidFill>
                  <a:schemeClr val="tx1"/>
                </a:solidFill>
                <a:effectLst/>
                <a:latin typeface="Google Sans"/>
              </a:rPr>
              <a:t>AI can optimize carbon capture and storage (CCS) technologies, capturing and storing carbon emissions from power plants and industrial processes.</a:t>
            </a:r>
          </a:p>
          <a:p>
            <a:pPr algn="l">
              <a:buFont typeface="+mj-lt"/>
              <a:buAutoNum type="arabicPeriod"/>
            </a:pPr>
            <a:r>
              <a:rPr lang="en-IE" b="0" i="0" u="none" strike="noStrike" dirty="0">
                <a:solidFill>
                  <a:schemeClr val="tx1"/>
                </a:solidFill>
                <a:effectLst/>
                <a:highlight>
                  <a:srgbClr val="FFFF00"/>
                </a:highlight>
                <a:latin typeface="Google Sans"/>
              </a:rPr>
              <a:t>Precision Agriculture: </a:t>
            </a:r>
            <a:r>
              <a:rPr lang="en-IE" b="0" i="0" u="none" strike="noStrike" dirty="0">
                <a:solidFill>
                  <a:schemeClr val="tx1"/>
                </a:solidFill>
                <a:effectLst/>
                <a:latin typeface="Google Sans"/>
              </a:rPr>
              <a:t>AI can optimize agricultural practices, reducing fertilizer use, improving irrigation efficiency, and increasing crop yields, leading to lower greenhouse gas emissions from agriculture.</a:t>
            </a:r>
          </a:p>
          <a:p>
            <a:endParaRPr lang="en-US" dirty="0"/>
          </a:p>
        </p:txBody>
      </p:sp>
    </p:spTree>
    <p:extLst>
      <p:ext uri="{BB962C8B-B14F-4D97-AF65-F5344CB8AC3E}">
        <p14:creationId xmlns:p14="http://schemas.microsoft.com/office/powerpoint/2010/main" val="1909424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12F7-AE3F-654E-191A-49AE229F465F}"/>
              </a:ext>
            </a:extLst>
          </p:cNvPr>
          <p:cNvSpPr>
            <a:spLocks noGrp="1"/>
          </p:cNvSpPr>
          <p:nvPr>
            <p:ph type="title"/>
          </p:nvPr>
        </p:nvSpPr>
        <p:spPr>
          <a:xfrm>
            <a:off x="1154953" y="973668"/>
            <a:ext cx="8761413" cy="706964"/>
          </a:xfrm>
        </p:spPr>
        <p:txBody>
          <a:bodyPr anchor="ctr">
            <a:normAutofit/>
          </a:bodyPr>
          <a:lstStyle/>
          <a:p>
            <a:r>
              <a:rPr lang="en-US" dirty="0"/>
              <a:t>AI DEEP LEARNING </a:t>
            </a:r>
          </a:p>
        </p:txBody>
      </p:sp>
      <p:sp>
        <p:nvSpPr>
          <p:cNvPr id="3" name="Content Placeholder 2">
            <a:extLst>
              <a:ext uri="{FF2B5EF4-FFF2-40B4-BE49-F238E27FC236}">
                <a16:creationId xmlns:a16="http://schemas.microsoft.com/office/drawing/2014/main" id="{1B509651-5B24-C554-4129-5F7D5C26BEE9}"/>
              </a:ext>
            </a:extLst>
          </p:cNvPr>
          <p:cNvSpPr>
            <a:spLocks noGrp="1"/>
          </p:cNvSpPr>
          <p:nvPr>
            <p:ph sz="half" idx="1"/>
          </p:nvPr>
        </p:nvSpPr>
        <p:spPr>
          <a:xfrm>
            <a:off x="1154954" y="2603500"/>
            <a:ext cx="4825158" cy="3416301"/>
          </a:xfrm>
        </p:spPr>
        <p:txBody>
          <a:bodyPr>
            <a:normAutofit/>
          </a:bodyPr>
          <a:lstStyle/>
          <a:p>
            <a:pPr>
              <a:lnSpc>
                <a:spcPct val="90000"/>
              </a:lnSpc>
            </a:pPr>
            <a:r>
              <a:rPr lang="en-IE" b="0" i="0" u="none" strike="noStrike">
                <a:effectLst/>
              </a:rPr>
              <a:t>Deep Learning - type of machine learning that uses artificial neural networks (ANNs) to learn from data</a:t>
            </a:r>
          </a:p>
          <a:p>
            <a:pPr>
              <a:lnSpc>
                <a:spcPct val="90000"/>
              </a:lnSpc>
            </a:pPr>
            <a:r>
              <a:rPr lang="en-IE" b="0" i="0" u="none" strike="noStrike">
                <a:effectLst/>
              </a:rPr>
              <a:t>ANNs are inspired by the structure and function of the human brain, with interconnected layers of neurons that process and transmit information.</a:t>
            </a:r>
          </a:p>
          <a:p>
            <a:pPr>
              <a:lnSpc>
                <a:spcPct val="90000"/>
              </a:lnSpc>
            </a:pPr>
            <a:r>
              <a:rPr lang="en-IE"/>
              <a:t>A</a:t>
            </a:r>
            <a:r>
              <a:rPr lang="en-IE" b="0" i="0" u="none" strike="noStrike">
                <a:effectLst/>
              </a:rPr>
              <a:t>ble to learn complex patterns and relationships in data, making them well-suited for tasks such as image recognition, natural language processing, and speech recognition</a:t>
            </a:r>
            <a:endParaRPr lang="en-US"/>
          </a:p>
        </p:txBody>
      </p:sp>
      <p:pic>
        <p:nvPicPr>
          <p:cNvPr id="21506" name="Picture 2" descr="Artificial Intelligence vs Deep Learning: What's the Difference? | Udacity">
            <a:extLst>
              <a:ext uri="{FF2B5EF4-FFF2-40B4-BE49-F238E27FC236}">
                <a16:creationId xmlns:a16="http://schemas.microsoft.com/office/drawing/2014/main" id="{4C0D7B1E-E857-0C88-3E64-67ACE701C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7"/>
          <a:stretch/>
        </p:blipFill>
        <p:spPr bwMode="auto">
          <a:xfrm>
            <a:off x="6208712" y="2603500"/>
            <a:ext cx="4825159" cy="34163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13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B29CF-02C9-C9D1-BAC8-5E345B0C6894}"/>
              </a:ext>
            </a:extLst>
          </p:cNvPr>
          <p:cNvSpPr>
            <a:spLocks noGrp="1"/>
          </p:cNvSpPr>
          <p:nvPr>
            <p:ph type="title"/>
          </p:nvPr>
        </p:nvSpPr>
        <p:spPr/>
        <p:txBody>
          <a:bodyPr/>
          <a:lstStyle/>
          <a:p>
            <a:r>
              <a:rPr lang="en-IE" b="0" i="0" u="none" strike="noStrike" dirty="0">
                <a:solidFill>
                  <a:srgbClr val="E3E3E3"/>
                </a:solidFill>
                <a:effectLst/>
                <a:latin typeface="Google Sans"/>
              </a:rPr>
              <a:t>Components of Deep Learning</a:t>
            </a:r>
            <a:endParaRPr lang="en-US" dirty="0"/>
          </a:p>
        </p:txBody>
      </p:sp>
      <p:sp>
        <p:nvSpPr>
          <p:cNvPr id="3" name="Content Placeholder 2">
            <a:extLst>
              <a:ext uri="{FF2B5EF4-FFF2-40B4-BE49-F238E27FC236}">
                <a16:creationId xmlns:a16="http://schemas.microsoft.com/office/drawing/2014/main" id="{56FAFEA6-1FBF-B013-F5C5-0518D9D22774}"/>
              </a:ext>
            </a:extLst>
          </p:cNvPr>
          <p:cNvSpPr>
            <a:spLocks noGrp="1"/>
          </p:cNvSpPr>
          <p:nvPr>
            <p:ph sz="half" idx="1"/>
          </p:nvPr>
        </p:nvSpPr>
        <p:spPr>
          <a:xfrm>
            <a:off x="1154954" y="2603500"/>
            <a:ext cx="9817846" cy="3723728"/>
          </a:xfrm>
        </p:spPr>
        <p:txBody>
          <a:bodyPr>
            <a:normAutofit/>
          </a:bodyPr>
          <a:lstStyle/>
          <a:p>
            <a:pPr algn="l">
              <a:buFont typeface="+mj-lt"/>
              <a:buAutoNum type="arabicPeriod"/>
            </a:pPr>
            <a:r>
              <a:rPr lang="en-IE" b="0" i="0" u="none" strike="noStrike" dirty="0">
                <a:solidFill>
                  <a:schemeClr val="tx1"/>
                </a:solidFill>
                <a:effectLst/>
                <a:highlight>
                  <a:srgbClr val="FFFF00"/>
                </a:highlight>
                <a:latin typeface="Google Sans"/>
              </a:rPr>
              <a:t>Artificial Neurons: </a:t>
            </a:r>
            <a:r>
              <a:rPr lang="en-IE" b="0" i="0" u="none" strike="noStrike" dirty="0">
                <a:solidFill>
                  <a:schemeClr val="tx1"/>
                </a:solidFill>
                <a:effectLst/>
                <a:latin typeface="Google Sans"/>
              </a:rPr>
              <a:t>Artificial neurons are the basic building blocks of ANNs. They are mathematical functions that receive input signals, process them, and produce an output signal.</a:t>
            </a:r>
          </a:p>
          <a:p>
            <a:pPr algn="l">
              <a:buFont typeface="+mj-lt"/>
              <a:buAutoNum type="arabicPeriod"/>
            </a:pPr>
            <a:r>
              <a:rPr lang="en-IE" b="0" i="0" u="none" strike="noStrike" dirty="0">
                <a:solidFill>
                  <a:schemeClr val="tx1"/>
                </a:solidFill>
                <a:effectLst/>
                <a:highlight>
                  <a:srgbClr val="FFFF00"/>
                </a:highlight>
                <a:latin typeface="Google Sans"/>
              </a:rPr>
              <a:t>Activation Functions: </a:t>
            </a:r>
            <a:r>
              <a:rPr lang="en-IE" b="0" i="0" u="none" strike="noStrike" dirty="0">
                <a:solidFill>
                  <a:schemeClr val="tx1"/>
                </a:solidFill>
                <a:effectLst/>
                <a:latin typeface="Google Sans"/>
              </a:rPr>
              <a:t>Activation functions introduce non-linearity into the network, allowing it to learn complex patterns. Common activation functions include sigmoid, tanh, and </a:t>
            </a:r>
            <a:r>
              <a:rPr lang="en-IE" b="0" i="0" u="none" strike="noStrike" dirty="0" err="1">
                <a:solidFill>
                  <a:schemeClr val="tx1"/>
                </a:solidFill>
                <a:effectLst/>
                <a:latin typeface="Google Sans"/>
              </a:rPr>
              <a:t>ReLU</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highlight>
                  <a:srgbClr val="FFFF00"/>
                </a:highlight>
                <a:latin typeface="Google Sans"/>
              </a:rPr>
              <a:t>Layers:</a:t>
            </a:r>
            <a:r>
              <a:rPr lang="en-IE" b="0" i="0" u="none" strike="noStrike" dirty="0">
                <a:solidFill>
                  <a:schemeClr val="tx1"/>
                </a:solidFill>
                <a:effectLst/>
                <a:latin typeface="Google Sans"/>
              </a:rPr>
              <a:t> ANNs are composed of multiple layers of neurons, interconnected in a directed manner. Each layer performs a specific computation and passes its output to the next layer.</a:t>
            </a:r>
          </a:p>
          <a:p>
            <a:pPr algn="l">
              <a:buFont typeface="+mj-lt"/>
              <a:buAutoNum type="arabicPeriod"/>
            </a:pPr>
            <a:r>
              <a:rPr lang="en-IE" b="0" i="0" u="none" strike="noStrike" dirty="0">
                <a:solidFill>
                  <a:schemeClr val="tx1"/>
                </a:solidFill>
                <a:effectLst/>
                <a:highlight>
                  <a:srgbClr val="FFFF00"/>
                </a:highlight>
                <a:latin typeface="Google Sans"/>
              </a:rPr>
              <a:t>Training: </a:t>
            </a:r>
            <a:r>
              <a:rPr lang="en-IE" b="0" i="0" u="none" strike="noStrike" dirty="0">
                <a:solidFill>
                  <a:schemeClr val="tx1"/>
                </a:solidFill>
                <a:effectLst/>
                <a:latin typeface="Google Sans"/>
              </a:rPr>
              <a:t>Deep learning models are trained by feeding them data and adjusting their parameters (weights and biases) to minimize an error function. This process is called optimization.</a:t>
            </a:r>
          </a:p>
          <a:p>
            <a:pPr algn="l">
              <a:buFont typeface="+mj-lt"/>
              <a:buAutoNum type="arabicPeriod"/>
            </a:pPr>
            <a:r>
              <a:rPr lang="en-IE" b="0" i="0" u="none" strike="noStrike" dirty="0">
                <a:solidFill>
                  <a:schemeClr val="tx1"/>
                </a:solidFill>
                <a:effectLst/>
                <a:highlight>
                  <a:srgbClr val="FFFF00"/>
                </a:highlight>
                <a:latin typeface="Google Sans"/>
              </a:rPr>
              <a:t>Loss Function: </a:t>
            </a:r>
            <a:r>
              <a:rPr lang="en-IE" b="0" i="0" u="none" strike="noStrike" dirty="0">
                <a:solidFill>
                  <a:schemeClr val="tx1"/>
                </a:solidFill>
                <a:effectLst/>
                <a:latin typeface="Google Sans"/>
              </a:rPr>
              <a:t>The loss function quantifies the error between the model's predictions and the actual labels or targets. Common loss functions include mean squared error (MSE) and cross-entropy.</a:t>
            </a:r>
          </a:p>
          <a:p>
            <a:endParaRPr lang="en-US" dirty="0"/>
          </a:p>
        </p:txBody>
      </p:sp>
    </p:spTree>
    <p:extLst>
      <p:ext uri="{BB962C8B-B14F-4D97-AF65-F5344CB8AC3E}">
        <p14:creationId xmlns:p14="http://schemas.microsoft.com/office/powerpoint/2010/main" val="1234892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E107-A3D7-1761-63A1-B930F2341B57}"/>
              </a:ext>
            </a:extLst>
          </p:cNvPr>
          <p:cNvSpPr>
            <a:spLocks noGrp="1"/>
          </p:cNvSpPr>
          <p:nvPr>
            <p:ph type="title"/>
          </p:nvPr>
        </p:nvSpPr>
        <p:spPr/>
        <p:txBody>
          <a:bodyPr/>
          <a:lstStyle/>
          <a:p>
            <a:r>
              <a:rPr lang="en-US" dirty="0"/>
              <a:t>Applications of Deep Learning </a:t>
            </a:r>
          </a:p>
        </p:txBody>
      </p:sp>
      <p:sp>
        <p:nvSpPr>
          <p:cNvPr id="3" name="Content Placeholder 2">
            <a:extLst>
              <a:ext uri="{FF2B5EF4-FFF2-40B4-BE49-F238E27FC236}">
                <a16:creationId xmlns:a16="http://schemas.microsoft.com/office/drawing/2014/main" id="{ED867278-6521-0AF9-A7AD-1903AD3EEE09}"/>
              </a:ext>
            </a:extLst>
          </p:cNvPr>
          <p:cNvSpPr>
            <a:spLocks noGrp="1"/>
          </p:cNvSpPr>
          <p:nvPr>
            <p:ph sz="half" idx="1"/>
          </p:nvPr>
        </p:nvSpPr>
        <p:spPr>
          <a:xfrm>
            <a:off x="798786" y="2259724"/>
            <a:ext cx="10363200" cy="4046483"/>
          </a:xfrm>
        </p:spPr>
        <p:txBody>
          <a:bodyPr>
            <a:normAutofit lnSpcReduction="10000"/>
          </a:bodyPr>
          <a:lstStyle/>
          <a:p>
            <a:pPr algn="l">
              <a:buFont typeface="+mj-lt"/>
              <a:buAutoNum type="arabicPeriod"/>
            </a:pPr>
            <a:r>
              <a:rPr lang="en-IE" b="0" i="0" u="none" strike="noStrike" dirty="0">
                <a:solidFill>
                  <a:schemeClr val="tx1"/>
                </a:solidFill>
                <a:effectLst/>
                <a:highlight>
                  <a:srgbClr val="FFFF00"/>
                </a:highlight>
                <a:latin typeface="Google Sans"/>
              </a:rPr>
              <a:t>Image Recognition: </a:t>
            </a:r>
            <a:r>
              <a:rPr lang="en-IE" b="0" i="0" u="none" strike="noStrike" dirty="0">
                <a:solidFill>
                  <a:schemeClr val="tx1"/>
                </a:solidFill>
                <a:effectLst/>
                <a:latin typeface="Google Sans"/>
              </a:rPr>
              <a:t>Deep learning has revolutionized image recognition, enabling computers to identify and classify objects in images with remarkable accuracy. This technology is used in applications like facial recognition, self-driving cars, and medical image analysis.</a:t>
            </a:r>
          </a:p>
          <a:p>
            <a:pPr algn="l">
              <a:buFont typeface="+mj-lt"/>
              <a:buAutoNum type="arabicPeriod"/>
            </a:pPr>
            <a:r>
              <a:rPr lang="en-IE" b="0" i="0" u="none" strike="noStrike" dirty="0">
                <a:solidFill>
                  <a:schemeClr val="tx1"/>
                </a:solidFill>
                <a:effectLst/>
                <a:highlight>
                  <a:srgbClr val="FFFF00"/>
                </a:highlight>
                <a:latin typeface="Google Sans"/>
              </a:rPr>
              <a:t>Natural Language Processing (NLP): </a:t>
            </a:r>
            <a:r>
              <a:rPr lang="en-IE" b="0" i="0" u="none" strike="noStrike" dirty="0">
                <a:solidFill>
                  <a:schemeClr val="tx1"/>
                </a:solidFill>
                <a:effectLst/>
                <a:latin typeface="Google Sans"/>
              </a:rPr>
              <a:t>Deep learning is transforming NLP by enabling machines to understand and generate human language. This technology is used in applications like machine translation, chatbots, and sentiment analysis.</a:t>
            </a:r>
          </a:p>
          <a:p>
            <a:pPr algn="l">
              <a:buFont typeface="+mj-lt"/>
              <a:buAutoNum type="arabicPeriod"/>
            </a:pPr>
            <a:r>
              <a:rPr lang="en-IE" b="0" i="0" u="none" strike="noStrike" dirty="0">
                <a:solidFill>
                  <a:schemeClr val="tx1"/>
                </a:solidFill>
                <a:effectLst/>
                <a:highlight>
                  <a:srgbClr val="FFFF00"/>
                </a:highlight>
                <a:latin typeface="Google Sans"/>
              </a:rPr>
              <a:t>Speech Recognition: </a:t>
            </a:r>
            <a:r>
              <a:rPr lang="en-IE" b="0" i="0" u="none" strike="noStrike" dirty="0">
                <a:solidFill>
                  <a:schemeClr val="tx1"/>
                </a:solidFill>
                <a:effectLst/>
                <a:latin typeface="Google Sans"/>
              </a:rPr>
              <a:t>Deep learning has significantly improved speech recognition accuracy, enabling computers to transcribe spoken language accurately. This technology is used in applications like voice assistants, dictation software, and language learning tools.</a:t>
            </a:r>
          </a:p>
          <a:p>
            <a:pPr algn="l">
              <a:buFont typeface="+mj-lt"/>
              <a:buAutoNum type="arabicPeriod"/>
            </a:pPr>
            <a:r>
              <a:rPr lang="en-IE" b="0" i="0" u="none" strike="noStrike" dirty="0">
                <a:solidFill>
                  <a:schemeClr val="tx1"/>
                </a:solidFill>
                <a:effectLst/>
                <a:highlight>
                  <a:srgbClr val="FFFF00"/>
                </a:highlight>
                <a:latin typeface="Google Sans"/>
              </a:rPr>
              <a:t>Recommendation Systems: </a:t>
            </a:r>
            <a:r>
              <a:rPr lang="en-IE" b="0" i="0" u="none" strike="noStrike" dirty="0">
                <a:solidFill>
                  <a:schemeClr val="tx1"/>
                </a:solidFill>
                <a:effectLst/>
                <a:latin typeface="Google Sans"/>
              </a:rPr>
              <a:t>Deep learning is powering recommendation systems that predict user preferences and suggest relevant products, movies, music, and other items.</a:t>
            </a:r>
          </a:p>
          <a:p>
            <a:pPr algn="l">
              <a:buFont typeface="+mj-lt"/>
              <a:buAutoNum type="arabicPeriod"/>
            </a:pPr>
            <a:r>
              <a:rPr lang="en-IE" b="0" i="0" u="none" strike="noStrike" dirty="0">
                <a:solidFill>
                  <a:schemeClr val="tx1"/>
                </a:solidFill>
                <a:effectLst/>
                <a:highlight>
                  <a:srgbClr val="FFFF00"/>
                </a:highlight>
                <a:latin typeface="Google Sans"/>
              </a:rPr>
              <a:t>Anomaly Detection: </a:t>
            </a:r>
            <a:r>
              <a:rPr lang="en-IE" b="0" i="0" u="none" strike="noStrike" dirty="0">
                <a:solidFill>
                  <a:schemeClr val="tx1"/>
                </a:solidFill>
                <a:effectLst/>
                <a:latin typeface="Google Sans"/>
              </a:rPr>
              <a:t>Deep learning can identify anomalies in data, such as fraudulent transactions, network intrusions, or medical abnormalities.</a:t>
            </a:r>
          </a:p>
          <a:p>
            <a:endParaRPr lang="en-US" dirty="0"/>
          </a:p>
        </p:txBody>
      </p:sp>
    </p:spTree>
    <p:extLst>
      <p:ext uri="{BB962C8B-B14F-4D97-AF65-F5344CB8AC3E}">
        <p14:creationId xmlns:p14="http://schemas.microsoft.com/office/powerpoint/2010/main" val="1864948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E9F6-B2D8-EFE9-A4BF-0D3F77AB9EEC}"/>
              </a:ext>
            </a:extLst>
          </p:cNvPr>
          <p:cNvSpPr>
            <a:spLocks noGrp="1"/>
          </p:cNvSpPr>
          <p:nvPr>
            <p:ph type="title"/>
          </p:nvPr>
        </p:nvSpPr>
        <p:spPr>
          <a:xfrm>
            <a:off x="1154953" y="973668"/>
            <a:ext cx="8761413" cy="706964"/>
          </a:xfrm>
        </p:spPr>
        <p:txBody>
          <a:bodyPr anchor="ctr">
            <a:normAutofit/>
          </a:bodyPr>
          <a:lstStyle/>
          <a:p>
            <a:r>
              <a:rPr lang="en-IE" b="0" i="0" u="none" strike="noStrike">
                <a:effectLst/>
              </a:rPr>
              <a:t>Breakthroughs in Deep Learning</a:t>
            </a:r>
            <a:endParaRPr lang="en-US" dirty="0"/>
          </a:p>
        </p:txBody>
      </p:sp>
      <p:sp>
        <p:nvSpPr>
          <p:cNvPr id="3" name="Content Placeholder 2">
            <a:extLst>
              <a:ext uri="{FF2B5EF4-FFF2-40B4-BE49-F238E27FC236}">
                <a16:creationId xmlns:a16="http://schemas.microsoft.com/office/drawing/2014/main" id="{92C555C3-8706-27A1-1ABB-CCBBE9206A0E}"/>
              </a:ext>
            </a:extLst>
          </p:cNvPr>
          <p:cNvSpPr>
            <a:spLocks noGrp="1"/>
          </p:cNvSpPr>
          <p:nvPr>
            <p:ph sz="half" idx="1"/>
          </p:nvPr>
        </p:nvSpPr>
        <p:spPr>
          <a:xfrm>
            <a:off x="557048" y="2354318"/>
            <a:ext cx="6316717" cy="3665484"/>
          </a:xfrm>
        </p:spPr>
        <p:txBody>
          <a:bodyPr>
            <a:normAutofit/>
          </a:bodyPr>
          <a:lstStyle/>
          <a:p>
            <a:pPr>
              <a:buFont typeface="+mj-lt"/>
              <a:buAutoNum type="arabicPeriod"/>
            </a:pPr>
            <a:r>
              <a:rPr lang="en-IE" b="0" i="0" u="none" strike="noStrike" dirty="0">
                <a:effectLst/>
              </a:rPr>
              <a:t>GPT-3 and Language Models  *Chat GPT *</a:t>
            </a:r>
          </a:p>
          <a:p>
            <a:pPr marL="0" indent="0">
              <a:buNone/>
            </a:pPr>
            <a:r>
              <a:rPr lang="en-IE" b="0" i="0" u="none" strike="noStrike" dirty="0">
                <a:solidFill>
                  <a:schemeClr val="tx1"/>
                </a:solidFill>
                <a:effectLst/>
                <a:latin typeface="Google Sans"/>
              </a:rPr>
              <a:t>	Generative Pretrained Transformer 3, is a large language 	model (LLM) chatbot developed by </a:t>
            </a:r>
            <a:r>
              <a:rPr lang="en-IE" b="0" i="0" u="none" strike="noStrike" dirty="0" err="1">
                <a:solidFill>
                  <a:schemeClr val="tx1"/>
                </a:solidFill>
                <a:effectLst/>
                <a:latin typeface="Google Sans"/>
              </a:rPr>
              <a:t>OpenAI</a:t>
            </a:r>
            <a:endParaRPr lang="en-IE" b="0" i="0" u="none" strike="noStrike" dirty="0">
              <a:solidFill>
                <a:schemeClr val="tx1"/>
              </a:solidFill>
              <a:effectLst/>
            </a:endParaRPr>
          </a:p>
          <a:p>
            <a:pPr>
              <a:buFont typeface="+mj-lt"/>
              <a:buAutoNum type="arabicPeriod"/>
            </a:pPr>
            <a:r>
              <a:rPr lang="en-IE" b="0" i="0" u="none" strike="noStrike" dirty="0">
                <a:effectLst/>
              </a:rPr>
              <a:t>Transformer Architectures </a:t>
            </a:r>
          </a:p>
          <a:p>
            <a:pPr marL="400050" lvl="1" indent="0">
              <a:buNone/>
            </a:pPr>
            <a:r>
              <a:rPr lang="en-IE" sz="1800" b="0" i="0" u="none" strike="noStrike" dirty="0">
                <a:solidFill>
                  <a:schemeClr val="tx1"/>
                </a:solidFill>
                <a:effectLst/>
                <a:latin typeface="Google Sans"/>
              </a:rPr>
              <a:t>Transformer architectures are a powerful and versatile type of neural network architecture that have revolutionized the field of natural language processing (NLP).</a:t>
            </a:r>
            <a:endParaRPr lang="en-IE" sz="1800" b="0" i="0" u="none" strike="noStrike" dirty="0">
              <a:solidFill>
                <a:schemeClr val="tx1"/>
              </a:solidFill>
              <a:effectLst/>
            </a:endParaRPr>
          </a:p>
          <a:p>
            <a:pPr>
              <a:buFont typeface="+mj-lt"/>
              <a:buAutoNum type="arabicPeriod"/>
            </a:pPr>
            <a:r>
              <a:rPr lang="en-IE" b="0" i="0" u="none" strike="noStrike" dirty="0">
                <a:effectLst/>
              </a:rPr>
              <a:t>Reinforcement Learning</a:t>
            </a:r>
          </a:p>
          <a:p>
            <a:pPr marL="0" indent="0">
              <a:buNone/>
            </a:pPr>
            <a:r>
              <a:rPr lang="en-IE" dirty="0"/>
              <a:t>	</a:t>
            </a:r>
            <a:r>
              <a:rPr lang="en-IE" dirty="0">
                <a:solidFill>
                  <a:schemeClr val="tx1"/>
                </a:solidFill>
              </a:rPr>
              <a:t>T</a:t>
            </a:r>
            <a:r>
              <a:rPr lang="en-IE" b="0" i="0" u="none" strike="noStrike" dirty="0">
                <a:solidFill>
                  <a:schemeClr val="tx1"/>
                </a:solidFill>
                <a:effectLst/>
                <a:latin typeface="Google Sans"/>
              </a:rPr>
              <a:t>ype of machine learning that enables an agent to 	interact with its environment and learn by trial and  error.</a:t>
            </a:r>
            <a:endParaRPr lang="en-US" dirty="0">
              <a:solidFill>
                <a:schemeClr val="tx1"/>
              </a:solidFill>
            </a:endParaRPr>
          </a:p>
        </p:txBody>
      </p:sp>
      <p:pic>
        <p:nvPicPr>
          <p:cNvPr id="8194" name="Picture 2" descr="alt text">
            <a:extLst>
              <a:ext uri="{FF2B5EF4-FFF2-40B4-BE49-F238E27FC236}">
                <a16:creationId xmlns:a16="http://schemas.microsoft.com/office/drawing/2014/main" id="{7C38F560-50D6-0695-F47C-7197A2F186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22" b="-1"/>
          <a:stretch/>
        </p:blipFill>
        <p:spPr bwMode="auto">
          <a:xfrm>
            <a:off x="7091581" y="2354316"/>
            <a:ext cx="4825159" cy="34163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775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0262-0B93-3EFF-F691-D2E0021AF913}"/>
              </a:ext>
            </a:extLst>
          </p:cNvPr>
          <p:cNvSpPr>
            <a:spLocks noGrp="1"/>
          </p:cNvSpPr>
          <p:nvPr>
            <p:ph type="title"/>
          </p:nvPr>
        </p:nvSpPr>
        <p:spPr/>
        <p:txBody>
          <a:bodyPr/>
          <a:lstStyle/>
          <a:p>
            <a:r>
              <a:rPr lang="en-US" dirty="0"/>
              <a:t>Question – Me and AI in the Future ?</a:t>
            </a:r>
          </a:p>
        </p:txBody>
      </p:sp>
      <p:sp>
        <p:nvSpPr>
          <p:cNvPr id="3" name="Content Placeholder 2">
            <a:extLst>
              <a:ext uri="{FF2B5EF4-FFF2-40B4-BE49-F238E27FC236}">
                <a16:creationId xmlns:a16="http://schemas.microsoft.com/office/drawing/2014/main" id="{59FD436F-2F2F-DA80-F4AC-FDFA04781423}"/>
              </a:ext>
            </a:extLst>
          </p:cNvPr>
          <p:cNvSpPr>
            <a:spLocks noGrp="1"/>
          </p:cNvSpPr>
          <p:nvPr>
            <p:ph idx="1"/>
          </p:nvPr>
        </p:nvSpPr>
        <p:spPr/>
        <p:txBody>
          <a:bodyPr>
            <a:normAutofit/>
          </a:bodyPr>
          <a:lstStyle/>
          <a:p>
            <a:r>
              <a:rPr lang="en-US" sz="2800" dirty="0"/>
              <a:t>Question: </a:t>
            </a:r>
          </a:p>
          <a:p>
            <a:pPr lvl="1"/>
            <a:r>
              <a:rPr lang="en-US" sz="2600" dirty="0"/>
              <a:t>How does the class think AI will affect them in the future ?</a:t>
            </a:r>
          </a:p>
          <a:p>
            <a:pPr lvl="2"/>
            <a:r>
              <a:rPr lang="en-US" sz="2400" dirty="0"/>
              <a:t>Education</a:t>
            </a:r>
          </a:p>
          <a:p>
            <a:pPr lvl="2"/>
            <a:r>
              <a:rPr lang="en-US" sz="2400" dirty="0"/>
              <a:t>Medicine</a:t>
            </a:r>
          </a:p>
          <a:p>
            <a:pPr lvl="2"/>
            <a:r>
              <a:rPr lang="en-US" sz="2400" dirty="0"/>
              <a:t>Driving Systems</a:t>
            </a:r>
          </a:p>
        </p:txBody>
      </p:sp>
    </p:spTree>
    <p:extLst>
      <p:ext uri="{BB962C8B-B14F-4D97-AF65-F5344CB8AC3E}">
        <p14:creationId xmlns:p14="http://schemas.microsoft.com/office/powerpoint/2010/main" val="352603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1C648-8C24-6171-6F73-1C7A2B1C2A60}"/>
              </a:ext>
            </a:extLst>
          </p:cNvPr>
          <p:cNvSpPr>
            <a:spLocks noGrp="1"/>
          </p:cNvSpPr>
          <p:nvPr>
            <p:ph type="title"/>
          </p:nvPr>
        </p:nvSpPr>
        <p:spPr/>
        <p:txBody>
          <a:bodyPr/>
          <a:lstStyle/>
          <a:p>
            <a:r>
              <a:rPr lang="en-IE" b="0" i="0" u="none" strike="noStrike" dirty="0">
                <a:solidFill>
                  <a:srgbClr val="ECECF1"/>
                </a:solidFill>
                <a:effectLst/>
                <a:latin typeface="Söhne"/>
              </a:rPr>
              <a:t>Applications in Different Sectors</a:t>
            </a:r>
            <a:endParaRPr lang="en-US" dirty="0"/>
          </a:p>
        </p:txBody>
      </p:sp>
      <p:graphicFrame>
        <p:nvGraphicFramePr>
          <p:cNvPr id="5" name="Table 4">
            <a:extLst>
              <a:ext uri="{FF2B5EF4-FFF2-40B4-BE49-F238E27FC236}">
                <a16:creationId xmlns:a16="http://schemas.microsoft.com/office/drawing/2014/main" id="{B76A27CB-E127-EF77-AACD-EE67EA29C4DE}"/>
              </a:ext>
            </a:extLst>
          </p:cNvPr>
          <p:cNvGraphicFramePr>
            <a:graphicFrameLocks noGrp="1"/>
          </p:cNvGraphicFramePr>
          <p:nvPr>
            <p:extLst>
              <p:ext uri="{D42A27DB-BD31-4B8C-83A1-F6EECF244321}">
                <p14:modId xmlns:p14="http://schemas.microsoft.com/office/powerpoint/2010/main" val="1884899923"/>
              </p:ext>
            </p:extLst>
          </p:nvPr>
        </p:nvGraphicFramePr>
        <p:xfrm>
          <a:off x="620109" y="2302818"/>
          <a:ext cx="11204029" cy="8800752"/>
        </p:xfrm>
        <a:graphic>
          <a:graphicData uri="http://schemas.openxmlformats.org/drawingml/2006/table">
            <a:tbl>
              <a:tblPr firstRow="1" bandRow="1">
                <a:tableStyleId>{5C22544A-7EE6-4342-B048-85BDC9FD1C3A}</a:tableStyleId>
              </a:tblPr>
              <a:tblGrid>
                <a:gridCol w="1764004">
                  <a:extLst>
                    <a:ext uri="{9D8B030D-6E8A-4147-A177-3AD203B41FA5}">
                      <a16:colId xmlns:a16="http://schemas.microsoft.com/office/drawing/2014/main" val="3106501457"/>
                    </a:ext>
                  </a:extLst>
                </a:gridCol>
                <a:gridCol w="9440025">
                  <a:extLst>
                    <a:ext uri="{9D8B030D-6E8A-4147-A177-3AD203B41FA5}">
                      <a16:colId xmlns:a16="http://schemas.microsoft.com/office/drawing/2014/main" val="1382883432"/>
                    </a:ext>
                  </a:extLst>
                </a:gridCol>
              </a:tblGrid>
              <a:tr h="388272">
                <a:tc>
                  <a:txBody>
                    <a:bodyPr/>
                    <a:lstStyle/>
                    <a:p>
                      <a:endParaRPr lang="en-US" dirty="0"/>
                    </a:p>
                  </a:txBody>
                  <a:tcPr/>
                </a:tc>
                <a:tc>
                  <a:txBody>
                    <a:bodyPr/>
                    <a:lstStyle/>
                    <a:p>
                      <a:endParaRPr lang="en-US"/>
                    </a:p>
                  </a:txBody>
                  <a:tcPr/>
                </a:tc>
                <a:extLst>
                  <a:ext uri="{0D108BD9-81ED-4DB2-BD59-A6C34878D82A}">
                    <a16:rowId xmlns:a16="http://schemas.microsoft.com/office/drawing/2014/main" val="838787706"/>
                  </a:ext>
                </a:extLst>
              </a:tr>
              <a:tr h="1623914">
                <a:tc>
                  <a:txBody>
                    <a:bodyPr/>
                    <a:lstStyle/>
                    <a:p>
                      <a:r>
                        <a:rPr lang="en-IE" b="1" i="0" u="none" strike="noStrike" dirty="0">
                          <a:solidFill>
                            <a:schemeClr val="tx1"/>
                          </a:solidFill>
                          <a:effectLst/>
                          <a:latin typeface="Google Sans"/>
                        </a:rPr>
                        <a:t>Healthcare</a:t>
                      </a:r>
                      <a:endParaRPr lang="en-US" dirty="0"/>
                    </a:p>
                  </a:txBody>
                  <a:tcPr/>
                </a:tc>
                <a:tc>
                  <a:txBody>
                    <a:bodyPr/>
                    <a:lstStyle/>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Drug Discovery and Development:</a:t>
                      </a:r>
                      <a:r>
                        <a:rPr lang="en-IE" b="0" i="0" u="none" strike="noStrike" dirty="0">
                          <a:solidFill>
                            <a:schemeClr val="tx1"/>
                          </a:solidFill>
                          <a:effectLst/>
                          <a:latin typeface="Google Sans"/>
                        </a:rPr>
                        <a:t> AI is being used to accelerate the drug discovery and development process, by identifying potential drug candidates, predicting their efficacy and safety, and designing clinical trials.  </a:t>
                      </a:r>
                      <a:r>
                        <a:rPr lang="en-IE" b="0" i="0" u="none" strike="noStrike" dirty="0">
                          <a:solidFill>
                            <a:schemeClr val="tx1"/>
                          </a:solidFill>
                          <a:effectLst/>
                          <a:highlight>
                            <a:srgbClr val="FFFF00"/>
                          </a:highlight>
                          <a:latin typeface="Google Sans"/>
                        </a:rPr>
                        <a:t>Personalized Medicine: </a:t>
                      </a:r>
                      <a:r>
                        <a:rPr lang="en-IE" b="0" i="0" u="none" strike="noStrike" dirty="0">
                          <a:solidFill>
                            <a:schemeClr val="tx1"/>
                          </a:solidFill>
                          <a:effectLst/>
                          <a:latin typeface="Google Sans"/>
                        </a:rPr>
                        <a:t>AI is being used to develop personalized medicine approaches, by </a:t>
                      </a:r>
                      <a:r>
                        <a:rPr lang="en-IE" b="0" i="0" u="none" strike="noStrike" dirty="0" err="1">
                          <a:solidFill>
                            <a:schemeClr val="tx1"/>
                          </a:solidFill>
                          <a:effectLst/>
                          <a:latin typeface="Google Sans"/>
                        </a:rPr>
                        <a:t>analyzing</a:t>
                      </a:r>
                      <a:r>
                        <a:rPr lang="en-IE" b="0" i="0" u="none" strike="noStrike" dirty="0">
                          <a:solidFill>
                            <a:schemeClr val="tx1"/>
                          </a:solidFill>
                          <a:effectLst/>
                          <a:latin typeface="Google Sans"/>
                        </a:rPr>
                        <a:t> patient data to tailor treatments to individual patients' needs and risk factors.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Medical Imaging Analysis</a:t>
                      </a:r>
                      <a:r>
                        <a:rPr lang="en-IE" b="0" i="0" u="none" strike="noStrike" dirty="0">
                          <a:solidFill>
                            <a:schemeClr val="tx1"/>
                          </a:solidFill>
                          <a:effectLst/>
                          <a:latin typeface="Google Sans"/>
                        </a:rPr>
                        <a:t>: AI is being used to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medical images, such as X-rays, CT scans, and MRIs, to identify abnormalities and assist in diagnosis.</a:t>
                      </a:r>
                    </a:p>
                  </a:txBody>
                  <a:tcPr/>
                </a:tc>
                <a:extLst>
                  <a:ext uri="{0D108BD9-81ED-4DB2-BD59-A6C34878D82A}">
                    <a16:rowId xmlns:a16="http://schemas.microsoft.com/office/drawing/2014/main" val="4015652163"/>
                  </a:ext>
                </a:extLst>
              </a:tr>
              <a:tr h="1360899">
                <a:tc>
                  <a:txBody>
                    <a:bodyPr/>
                    <a:lstStyle/>
                    <a:p>
                      <a:r>
                        <a:rPr lang="en-IE" b="1" i="0" u="none" strike="noStrike" dirty="0">
                          <a:solidFill>
                            <a:schemeClr val="tx1"/>
                          </a:solidFill>
                          <a:effectLst/>
                          <a:latin typeface="Google Sans"/>
                        </a:rPr>
                        <a:t>Finance</a:t>
                      </a:r>
                      <a:endParaRPr lang="en-US" dirty="0"/>
                    </a:p>
                  </a:txBody>
                  <a:tcPr/>
                </a:tc>
                <a:tc>
                  <a:txBody>
                    <a:bodyPr/>
                    <a:lstStyle/>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Fraud Detection: </a:t>
                      </a:r>
                      <a:r>
                        <a:rPr lang="en-IE" b="0" i="0" u="none" strike="noStrike" dirty="0">
                          <a:solidFill>
                            <a:schemeClr val="tx1"/>
                          </a:solidFill>
                          <a:effectLst/>
                          <a:latin typeface="Google Sans"/>
                        </a:rPr>
                        <a:t>AI is being used to detect fraudulent transactions in financial systems, by identifying patterns and anomalies in financial data. </a:t>
                      </a:r>
                      <a:r>
                        <a:rPr lang="en-IE" b="0" i="0" u="none" strike="noStrike" dirty="0">
                          <a:solidFill>
                            <a:schemeClr val="tx1"/>
                          </a:solidFill>
                          <a:effectLst/>
                          <a:highlight>
                            <a:srgbClr val="FFFF00"/>
                          </a:highlight>
                          <a:latin typeface="Google Sans"/>
                        </a:rPr>
                        <a:t>Algorithmic Trading: </a:t>
                      </a:r>
                      <a:r>
                        <a:rPr lang="en-IE" b="0" i="0" u="none" strike="noStrike" dirty="0">
                          <a:solidFill>
                            <a:schemeClr val="tx1"/>
                          </a:solidFill>
                          <a:effectLst/>
                          <a:latin typeface="Google Sans"/>
                        </a:rPr>
                        <a:t>AI is being used to develop algorithmic trading strategies that can make automated decisions based on market data and analysis.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Risk Management: </a:t>
                      </a:r>
                      <a:r>
                        <a:rPr lang="en-IE" b="0" i="0" u="none" strike="noStrike" dirty="0">
                          <a:solidFill>
                            <a:schemeClr val="tx1"/>
                          </a:solidFill>
                          <a:effectLst/>
                          <a:latin typeface="Google Sans"/>
                        </a:rPr>
                        <a:t>AI is being used to assess and manage financial risks, by </a:t>
                      </a:r>
                      <a:r>
                        <a:rPr lang="en-IE" b="0" i="0" u="none" strike="noStrike" dirty="0" err="1">
                          <a:solidFill>
                            <a:schemeClr val="tx1"/>
                          </a:solidFill>
                          <a:effectLst/>
                          <a:latin typeface="Google Sans"/>
                        </a:rPr>
                        <a:t>analyzing</a:t>
                      </a:r>
                      <a:r>
                        <a:rPr lang="en-IE" b="0" i="0" u="none" strike="noStrike" dirty="0">
                          <a:solidFill>
                            <a:schemeClr val="tx1"/>
                          </a:solidFill>
                          <a:effectLst/>
                          <a:latin typeface="Google Sans"/>
                        </a:rPr>
                        <a:t> data and identifying potential risks and opportunities.</a:t>
                      </a:r>
                    </a:p>
                  </a:txBody>
                  <a:tcPr/>
                </a:tc>
                <a:extLst>
                  <a:ext uri="{0D108BD9-81ED-4DB2-BD59-A6C34878D82A}">
                    <a16:rowId xmlns:a16="http://schemas.microsoft.com/office/drawing/2014/main" val="528327085"/>
                  </a:ext>
                </a:extLst>
              </a:tr>
              <a:tr h="1353123">
                <a:tc>
                  <a:txBody>
                    <a:bodyPr/>
                    <a:lstStyle/>
                    <a:p>
                      <a:r>
                        <a:rPr lang="en-IE" b="1" i="0" u="none" strike="noStrike" dirty="0">
                          <a:solidFill>
                            <a:schemeClr val="tx1"/>
                          </a:solidFill>
                          <a:effectLst/>
                          <a:latin typeface="Google Sans"/>
                        </a:rPr>
                        <a:t>Transportation</a:t>
                      </a:r>
                      <a:endParaRPr lang="en-US" dirty="0"/>
                    </a:p>
                  </a:txBody>
                  <a:tcPr/>
                </a:tc>
                <a:tc>
                  <a:txBody>
                    <a:bodyPr/>
                    <a:lstStyle/>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Self-Driving Vehicles:</a:t>
                      </a:r>
                      <a:r>
                        <a:rPr lang="en-IE" b="0" i="0" u="none" strike="noStrike" dirty="0">
                          <a:solidFill>
                            <a:schemeClr val="tx1"/>
                          </a:solidFill>
                          <a:effectLst/>
                          <a:latin typeface="Google Sans"/>
                        </a:rPr>
                        <a:t> AI is being used to develop self-driving vehicles that can navigate roads and traffic without human intervention.   </a:t>
                      </a:r>
                      <a:r>
                        <a:rPr lang="en-IE" b="0" i="0" u="none" strike="noStrike" dirty="0">
                          <a:solidFill>
                            <a:schemeClr val="tx1"/>
                          </a:solidFill>
                          <a:effectLst/>
                          <a:highlight>
                            <a:srgbClr val="FFFF00"/>
                          </a:highlight>
                          <a:latin typeface="Google Sans"/>
                        </a:rPr>
                        <a:t>Traffic Management: </a:t>
                      </a:r>
                      <a:r>
                        <a:rPr lang="en-IE" b="0" i="0" u="none" strike="noStrike" dirty="0">
                          <a:solidFill>
                            <a:schemeClr val="tx1"/>
                          </a:solidFill>
                          <a:effectLst/>
                          <a:latin typeface="Google Sans"/>
                        </a:rPr>
                        <a:t>AI is being used to optimize traffic flow and reduce congestion, by </a:t>
                      </a:r>
                      <a:r>
                        <a:rPr lang="en-IE" b="0" i="0" u="none" strike="noStrike" dirty="0" err="1">
                          <a:solidFill>
                            <a:schemeClr val="tx1"/>
                          </a:solidFill>
                          <a:effectLst/>
                          <a:latin typeface="Google Sans"/>
                        </a:rPr>
                        <a:t>analyzing</a:t>
                      </a:r>
                      <a:r>
                        <a:rPr lang="en-IE" b="0" i="0" u="none" strike="noStrike" dirty="0">
                          <a:solidFill>
                            <a:schemeClr val="tx1"/>
                          </a:solidFill>
                          <a:effectLst/>
                          <a:latin typeface="Google Sans"/>
                        </a:rPr>
                        <a:t> traffic patterns and predicting demand. </a:t>
                      </a:r>
                      <a:r>
                        <a:rPr lang="en-IE" b="0" i="0" u="none" strike="noStrike" dirty="0">
                          <a:solidFill>
                            <a:schemeClr val="tx1"/>
                          </a:solidFill>
                          <a:effectLst/>
                          <a:highlight>
                            <a:srgbClr val="FFFF00"/>
                          </a:highlight>
                          <a:latin typeface="Google Sans"/>
                        </a:rPr>
                        <a:t>Predictive Maintenance: </a:t>
                      </a:r>
                      <a:r>
                        <a:rPr lang="en-IE" b="0" i="0" u="none" strike="noStrike" dirty="0">
                          <a:solidFill>
                            <a:schemeClr val="tx1"/>
                          </a:solidFill>
                          <a:effectLst/>
                          <a:latin typeface="Google Sans"/>
                        </a:rPr>
                        <a:t>AI is being used to predict and prevent equipment failures in transportation systems, by </a:t>
                      </a:r>
                      <a:r>
                        <a:rPr lang="en-IE" b="0" i="0" u="none" strike="noStrike" dirty="0" err="1">
                          <a:solidFill>
                            <a:schemeClr val="tx1"/>
                          </a:solidFill>
                          <a:effectLst/>
                          <a:latin typeface="Google Sans"/>
                        </a:rPr>
                        <a:t>analyzing</a:t>
                      </a:r>
                      <a:r>
                        <a:rPr lang="en-IE" b="0" i="0" u="none" strike="noStrike" dirty="0">
                          <a:solidFill>
                            <a:schemeClr val="tx1"/>
                          </a:solidFill>
                          <a:effectLst/>
                          <a:latin typeface="Google Sans"/>
                        </a:rPr>
                        <a:t> sensor data and identifying anomalies.</a:t>
                      </a:r>
                    </a:p>
                  </a:txBody>
                  <a:tcPr/>
                </a:tc>
                <a:extLst>
                  <a:ext uri="{0D108BD9-81ED-4DB2-BD59-A6C34878D82A}">
                    <a16:rowId xmlns:a16="http://schemas.microsoft.com/office/drawing/2014/main" val="3047172203"/>
                  </a:ext>
                </a:extLst>
              </a:tr>
              <a:tr h="1368676">
                <a:tc>
                  <a:txBody>
                    <a:bodyPr/>
                    <a:lstStyle/>
                    <a:p>
                      <a:r>
                        <a:rPr lang="en-IE" b="1" i="0" u="none" strike="noStrike" dirty="0">
                          <a:solidFill>
                            <a:schemeClr val="tx1"/>
                          </a:solidFill>
                          <a:effectLst/>
                          <a:latin typeface="Google Sans"/>
                        </a:rPr>
                        <a:t>Education</a:t>
                      </a:r>
                      <a:endParaRPr lang="en-US" dirty="0"/>
                    </a:p>
                  </a:txBody>
                  <a:tcPr/>
                </a:tc>
                <a:tc>
                  <a:txBody>
                    <a:bodyPr/>
                    <a:lstStyle/>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Personalized Learning: </a:t>
                      </a:r>
                      <a:r>
                        <a:rPr lang="en-IE" b="0" i="0" u="none" strike="noStrike" dirty="0">
                          <a:solidFill>
                            <a:schemeClr val="tx1"/>
                          </a:solidFill>
                          <a:effectLst/>
                          <a:latin typeface="Google Sans"/>
                        </a:rPr>
                        <a:t>AI is being used to personalize learning experiences for individual students, by adapting instruction to their needs and learning styles. </a:t>
                      </a:r>
                      <a:r>
                        <a:rPr lang="en-IE" b="0" i="0" u="none" strike="noStrike" dirty="0">
                          <a:solidFill>
                            <a:schemeClr val="tx1"/>
                          </a:solidFill>
                          <a:effectLst/>
                          <a:highlight>
                            <a:srgbClr val="FFFF00"/>
                          </a:highlight>
                          <a:latin typeface="Google Sans"/>
                        </a:rPr>
                        <a:t>Intelligent Tutoring Systems:</a:t>
                      </a:r>
                      <a:r>
                        <a:rPr lang="en-IE" b="0" i="0" u="none" strike="noStrike" dirty="0">
                          <a:solidFill>
                            <a:schemeClr val="tx1"/>
                          </a:solidFill>
                          <a:effectLst/>
                          <a:latin typeface="Google Sans"/>
                        </a:rPr>
                        <a:t> AI is being used to develop intelligent tutoring systems that can provide personalized feedback and support to students.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Automated Assessment</a:t>
                      </a:r>
                      <a:r>
                        <a:rPr lang="en-IE" b="0" i="0" u="none" strike="noStrike" dirty="0">
                          <a:solidFill>
                            <a:schemeClr val="tx1"/>
                          </a:solidFill>
                          <a:effectLst/>
                          <a:latin typeface="Google Sans"/>
                        </a:rPr>
                        <a:t>: AI is being used to automate the assessment of student work, providing teachers with valuable insights into student progress.</a:t>
                      </a:r>
                    </a:p>
                  </a:txBody>
                  <a:tcPr/>
                </a:tc>
                <a:extLst>
                  <a:ext uri="{0D108BD9-81ED-4DB2-BD59-A6C34878D82A}">
                    <a16:rowId xmlns:a16="http://schemas.microsoft.com/office/drawing/2014/main" val="2890542639"/>
                  </a:ext>
                </a:extLst>
              </a:tr>
              <a:tr h="1409503">
                <a:tc>
                  <a:txBody>
                    <a:bodyPr/>
                    <a:lstStyle/>
                    <a:p>
                      <a:r>
                        <a:rPr lang="en-IE" b="1" i="0" u="none" strike="noStrike" dirty="0">
                          <a:solidFill>
                            <a:schemeClr val="tx1"/>
                          </a:solidFill>
                          <a:effectLst/>
                          <a:latin typeface="Google Sans"/>
                        </a:rPr>
                        <a:t>Retail</a:t>
                      </a:r>
                      <a:endParaRPr lang="en-US" dirty="0"/>
                    </a:p>
                  </a:txBody>
                  <a:tcPr/>
                </a:tc>
                <a:tc>
                  <a:txBody>
                    <a:bodyPr/>
                    <a:lstStyle/>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Product Recommendations: </a:t>
                      </a:r>
                      <a:r>
                        <a:rPr lang="en-IE" b="0" i="0" u="none" strike="noStrike" dirty="0">
                          <a:solidFill>
                            <a:schemeClr val="tx1"/>
                          </a:solidFill>
                          <a:effectLst/>
                          <a:latin typeface="Google Sans"/>
                        </a:rPr>
                        <a:t>AI is being used to recommend products to customers based on their past purchases, browsing </a:t>
                      </a:r>
                      <a:r>
                        <a:rPr lang="en-IE" b="0" i="0" u="none" strike="noStrike" dirty="0" err="1">
                          <a:solidFill>
                            <a:schemeClr val="tx1"/>
                          </a:solidFill>
                          <a:effectLst/>
                          <a:latin typeface="Google Sans"/>
                        </a:rPr>
                        <a:t>behavior</a:t>
                      </a:r>
                      <a:r>
                        <a:rPr lang="en-IE" b="0" i="0" u="none" strike="noStrike" dirty="0">
                          <a:solidFill>
                            <a:schemeClr val="tx1"/>
                          </a:solidFill>
                          <a:effectLst/>
                          <a:latin typeface="Google Sans"/>
                        </a:rPr>
                        <a:t>, and preferences. </a:t>
                      </a:r>
                      <a:r>
                        <a:rPr lang="en-IE" b="0" i="0" u="none" strike="noStrike" dirty="0">
                          <a:solidFill>
                            <a:schemeClr val="tx1"/>
                          </a:solidFill>
                          <a:effectLst/>
                          <a:highlight>
                            <a:srgbClr val="FFFF00"/>
                          </a:highlight>
                          <a:latin typeface="Google Sans"/>
                        </a:rPr>
                        <a:t>Demand Forecasting</a:t>
                      </a:r>
                      <a:r>
                        <a:rPr lang="en-IE" b="0" i="0" u="none" strike="noStrike" dirty="0">
                          <a:solidFill>
                            <a:schemeClr val="tx1"/>
                          </a:solidFill>
                          <a:effectLst/>
                          <a:latin typeface="Google Sans"/>
                        </a:rPr>
                        <a:t>: AI is being used to forecast demand for products, helping retailers optimize inventory levels and reduce stockouts.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Customer Service Chatbots: </a:t>
                      </a:r>
                      <a:r>
                        <a:rPr lang="en-IE" b="0" i="0" u="none" strike="noStrike" dirty="0">
                          <a:solidFill>
                            <a:schemeClr val="tx1"/>
                          </a:solidFill>
                          <a:effectLst/>
                          <a:latin typeface="Google Sans"/>
                        </a:rPr>
                        <a:t>AI-powered chatbots are being used to provide customer service, answering questions and resolving issues.</a:t>
                      </a:r>
                    </a:p>
                  </a:txBody>
                  <a:tcPr/>
                </a:tc>
                <a:extLst>
                  <a:ext uri="{0D108BD9-81ED-4DB2-BD59-A6C34878D82A}">
                    <a16:rowId xmlns:a16="http://schemas.microsoft.com/office/drawing/2014/main" val="582629286"/>
                  </a:ext>
                </a:extLst>
              </a:tr>
            </a:tbl>
          </a:graphicData>
        </a:graphic>
      </p:graphicFrame>
    </p:spTree>
    <p:extLst>
      <p:ext uri="{BB962C8B-B14F-4D97-AF65-F5344CB8AC3E}">
        <p14:creationId xmlns:p14="http://schemas.microsoft.com/office/powerpoint/2010/main" val="3259201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0023-D9BD-3165-ECCA-8FE611FBC2B1}"/>
              </a:ext>
            </a:extLst>
          </p:cNvPr>
          <p:cNvSpPr>
            <a:spLocks noGrp="1"/>
          </p:cNvSpPr>
          <p:nvPr>
            <p:ph type="title"/>
          </p:nvPr>
        </p:nvSpPr>
        <p:spPr/>
        <p:txBody>
          <a:bodyPr/>
          <a:lstStyle/>
          <a:p>
            <a:r>
              <a:rPr lang="en-US" dirty="0"/>
              <a:t>What ethical challenges face us ?</a:t>
            </a:r>
          </a:p>
        </p:txBody>
      </p:sp>
      <p:sp>
        <p:nvSpPr>
          <p:cNvPr id="3" name="Content Placeholder 2">
            <a:extLst>
              <a:ext uri="{FF2B5EF4-FFF2-40B4-BE49-F238E27FC236}">
                <a16:creationId xmlns:a16="http://schemas.microsoft.com/office/drawing/2014/main" id="{D880C6B5-C017-3C8A-309E-A975202C3C61}"/>
              </a:ext>
            </a:extLst>
          </p:cNvPr>
          <p:cNvSpPr>
            <a:spLocks noGrp="1"/>
          </p:cNvSpPr>
          <p:nvPr>
            <p:ph idx="1"/>
          </p:nvPr>
        </p:nvSpPr>
        <p:spPr/>
        <p:txBody>
          <a:bodyPr>
            <a:normAutofit/>
          </a:bodyPr>
          <a:lstStyle/>
          <a:p>
            <a:r>
              <a:rPr lang="en-US" sz="3600" dirty="0"/>
              <a:t>QUESTION: </a:t>
            </a:r>
          </a:p>
          <a:p>
            <a:pPr lvl="1"/>
            <a:r>
              <a:rPr lang="en-US" sz="3600" dirty="0"/>
              <a:t>Can the class list all the potential ethical problems AI may introduce ?</a:t>
            </a:r>
          </a:p>
        </p:txBody>
      </p:sp>
    </p:spTree>
    <p:extLst>
      <p:ext uri="{BB962C8B-B14F-4D97-AF65-F5344CB8AC3E}">
        <p14:creationId xmlns:p14="http://schemas.microsoft.com/office/powerpoint/2010/main" val="1139555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0045-C1CF-D26D-B4CA-87B94AA99344}"/>
              </a:ext>
            </a:extLst>
          </p:cNvPr>
          <p:cNvSpPr>
            <a:spLocks noGrp="1"/>
          </p:cNvSpPr>
          <p:nvPr>
            <p:ph type="title"/>
          </p:nvPr>
        </p:nvSpPr>
        <p:spPr/>
        <p:txBody>
          <a:bodyPr/>
          <a:lstStyle/>
          <a:p>
            <a:r>
              <a:rPr lang="en-IE" b="0" i="0" u="none" strike="noStrike" dirty="0">
                <a:solidFill>
                  <a:srgbClr val="ECECF1"/>
                </a:solidFill>
                <a:effectLst/>
                <a:latin typeface="Söhne"/>
              </a:rPr>
              <a:t>Ethical AI and Responsible Development</a:t>
            </a:r>
            <a:endParaRPr lang="en-US" dirty="0"/>
          </a:p>
        </p:txBody>
      </p:sp>
      <p:sp>
        <p:nvSpPr>
          <p:cNvPr id="3" name="Content Placeholder 2">
            <a:extLst>
              <a:ext uri="{FF2B5EF4-FFF2-40B4-BE49-F238E27FC236}">
                <a16:creationId xmlns:a16="http://schemas.microsoft.com/office/drawing/2014/main" id="{31F19201-0FEE-029B-C9FF-C6E9A3ECCA20}"/>
              </a:ext>
            </a:extLst>
          </p:cNvPr>
          <p:cNvSpPr>
            <a:spLocks noGrp="1"/>
          </p:cNvSpPr>
          <p:nvPr>
            <p:ph idx="1"/>
          </p:nvPr>
        </p:nvSpPr>
        <p:spPr>
          <a:xfrm>
            <a:off x="426854" y="2175640"/>
            <a:ext cx="5669145" cy="4445877"/>
          </a:xfrm>
        </p:spPr>
        <p:txBody>
          <a:bodyPr>
            <a:normAutofit/>
          </a:bodyPr>
          <a:lstStyle/>
          <a:p>
            <a:pPr algn="l"/>
            <a:r>
              <a:rPr lang="en-IE" b="0" i="0" u="none" strike="noStrike" dirty="0">
                <a:solidFill>
                  <a:schemeClr val="tx1"/>
                </a:solidFill>
                <a:effectLst/>
                <a:highlight>
                  <a:srgbClr val="FFFF00"/>
                </a:highlight>
                <a:latin typeface="Google Sans"/>
              </a:rPr>
              <a:t>Regulatory Approaches to AI:</a:t>
            </a:r>
          </a:p>
          <a:p>
            <a:pPr algn="l">
              <a:buFont typeface="+mj-lt"/>
              <a:buAutoNum type="arabicPeriod"/>
            </a:pPr>
            <a:r>
              <a:rPr lang="en-IE" b="0" i="0" u="none" strike="noStrike" dirty="0">
                <a:solidFill>
                  <a:schemeClr val="tx1"/>
                </a:solidFill>
                <a:effectLst/>
                <a:highlight>
                  <a:srgbClr val="FFFF00"/>
                </a:highlight>
                <a:latin typeface="Google Sans"/>
              </a:rPr>
              <a:t>Risk-Based Regulation: </a:t>
            </a:r>
            <a:r>
              <a:rPr lang="en-IE" b="0" i="0" u="none" strike="noStrike" dirty="0">
                <a:solidFill>
                  <a:schemeClr val="tx1"/>
                </a:solidFill>
                <a:effectLst/>
                <a:latin typeface="Google Sans"/>
              </a:rPr>
              <a:t>Categorize AI systems based on their potential risks and apply appropriate regulatory measures accordingly.</a:t>
            </a:r>
          </a:p>
          <a:p>
            <a:pPr algn="l">
              <a:buFont typeface="+mj-lt"/>
              <a:buAutoNum type="arabicPeriod"/>
            </a:pPr>
            <a:r>
              <a:rPr lang="en-IE" b="0" i="0" u="none" strike="noStrike" dirty="0">
                <a:solidFill>
                  <a:schemeClr val="tx1"/>
                </a:solidFill>
                <a:effectLst/>
                <a:highlight>
                  <a:srgbClr val="FFFF00"/>
                </a:highlight>
                <a:latin typeface="Google Sans"/>
              </a:rPr>
              <a:t>Sector-Specific Regulation: </a:t>
            </a:r>
            <a:r>
              <a:rPr lang="en-IE" b="0" i="0" u="none" strike="noStrike" dirty="0">
                <a:solidFill>
                  <a:schemeClr val="tx1"/>
                </a:solidFill>
                <a:effectLst/>
                <a:latin typeface="Google Sans"/>
              </a:rPr>
              <a:t>Develop specific regulations for high-risk AI applications in sensitive sectors like healthcare, finance, and transportation.</a:t>
            </a:r>
          </a:p>
          <a:p>
            <a:pPr algn="l">
              <a:buFont typeface="+mj-lt"/>
              <a:buAutoNum type="arabicPeriod"/>
            </a:pPr>
            <a:r>
              <a:rPr lang="en-IE" b="0" i="0" u="none" strike="noStrike" dirty="0">
                <a:solidFill>
                  <a:schemeClr val="tx1"/>
                </a:solidFill>
                <a:effectLst/>
                <a:highlight>
                  <a:srgbClr val="FFFF00"/>
                </a:highlight>
                <a:latin typeface="Google Sans"/>
              </a:rPr>
              <a:t>Data Governance and Privacy: </a:t>
            </a:r>
            <a:r>
              <a:rPr lang="en-IE" b="0" i="0" u="none" strike="noStrike" dirty="0">
                <a:solidFill>
                  <a:schemeClr val="tx1"/>
                </a:solidFill>
                <a:effectLst/>
                <a:latin typeface="Google Sans"/>
              </a:rPr>
              <a:t>Implement robust data governance frameworks to protect individual privacy and ensure responsible data use in AI development.</a:t>
            </a:r>
          </a:p>
          <a:p>
            <a:pPr algn="l">
              <a:buFont typeface="+mj-lt"/>
              <a:buAutoNum type="arabicPeriod"/>
            </a:pPr>
            <a:r>
              <a:rPr lang="en-IE" b="0" i="0" u="none" strike="noStrike" dirty="0">
                <a:solidFill>
                  <a:schemeClr val="tx1"/>
                </a:solidFill>
                <a:effectLst/>
                <a:highlight>
                  <a:srgbClr val="FFFF00"/>
                </a:highlight>
                <a:latin typeface="Google Sans"/>
              </a:rPr>
              <a:t>International Cooperation: </a:t>
            </a:r>
            <a:r>
              <a:rPr lang="en-IE" b="0" i="0" u="none" strike="noStrike" dirty="0">
                <a:solidFill>
                  <a:schemeClr val="tx1"/>
                </a:solidFill>
                <a:effectLst/>
                <a:latin typeface="Google Sans"/>
              </a:rPr>
              <a:t>Foster international cooperation and harmonization of AI regulations to address global challenges and promote consistent standards.</a:t>
            </a:r>
          </a:p>
          <a:p>
            <a:endParaRPr lang="en-US" dirty="0"/>
          </a:p>
        </p:txBody>
      </p:sp>
      <p:sp>
        <p:nvSpPr>
          <p:cNvPr id="4" name="Content Placeholder 2">
            <a:extLst>
              <a:ext uri="{FF2B5EF4-FFF2-40B4-BE49-F238E27FC236}">
                <a16:creationId xmlns:a16="http://schemas.microsoft.com/office/drawing/2014/main" id="{82C9DF4B-4641-1A09-7AD3-77A31DDA8602}"/>
              </a:ext>
            </a:extLst>
          </p:cNvPr>
          <p:cNvSpPr txBox="1">
            <a:spLocks/>
          </p:cNvSpPr>
          <p:nvPr/>
        </p:nvSpPr>
        <p:spPr>
          <a:xfrm>
            <a:off x="6201103" y="2280745"/>
            <a:ext cx="5833242" cy="4577255"/>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r>
              <a:rPr lang="en-IE" sz="2300" b="0" i="0" u="none" strike="noStrike" dirty="0">
                <a:solidFill>
                  <a:schemeClr val="tx1"/>
                </a:solidFill>
                <a:effectLst/>
                <a:highlight>
                  <a:srgbClr val="FFFF00"/>
                </a:highlight>
                <a:latin typeface="Google Sans"/>
              </a:rPr>
              <a:t>Governance Frameworks for AI:</a:t>
            </a:r>
          </a:p>
          <a:p>
            <a:pPr algn="l">
              <a:buFont typeface="+mj-lt"/>
              <a:buAutoNum type="arabicPeriod"/>
            </a:pPr>
            <a:r>
              <a:rPr lang="en-IE" sz="2300" b="0" i="0" u="none" strike="noStrike" dirty="0">
                <a:solidFill>
                  <a:schemeClr val="tx1"/>
                </a:solidFill>
                <a:effectLst/>
                <a:highlight>
                  <a:srgbClr val="FFFF00"/>
                </a:highlight>
                <a:latin typeface="Google Sans"/>
              </a:rPr>
              <a:t>Ethics Principles: </a:t>
            </a:r>
            <a:r>
              <a:rPr lang="en-IE" sz="2300" b="0" i="0" u="none" strike="noStrike" dirty="0">
                <a:solidFill>
                  <a:schemeClr val="tx1"/>
                </a:solidFill>
                <a:effectLst/>
                <a:latin typeface="Google Sans"/>
              </a:rPr>
              <a:t>Establish clear ethical principles for AI development and deployment, ensuring alignment with human values and societal norms.</a:t>
            </a:r>
          </a:p>
          <a:p>
            <a:pPr algn="l">
              <a:buFont typeface="+mj-lt"/>
              <a:buAutoNum type="arabicPeriod"/>
            </a:pPr>
            <a:r>
              <a:rPr lang="en-IE" sz="2300" b="0" i="0" u="none" strike="noStrike" dirty="0">
                <a:solidFill>
                  <a:schemeClr val="tx1"/>
                </a:solidFill>
                <a:effectLst/>
                <a:highlight>
                  <a:srgbClr val="FFFF00"/>
                </a:highlight>
                <a:latin typeface="Google Sans"/>
              </a:rPr>
              <a:t>Multi stakeholder Engagement: </a:t>
            </a:r>
            <a:r>
              <a:rPr lang="en-IE" sz="2300" b="0" i="0" u="none" strike="noStrike" dirty="0">
                <a:solidFill>
                  <a:schemeClr val="tx1"/>
                </a:solidFill>
                <a:effectLst/>
                <a:latin typeface="Google Sans"/>
              </a:rPr>
              <a:t>Encourage multistakeholder engagement, involving diverse perspectives from industry, academia, civil society, and government.</a:t>
            </a:r>
          </a:p>
          <a:p>
            <a:pPr algn="l">
              <a:buFont typeface="+mj-lt"/>
              <a:buAutoNum type="arabicPeriod"/>
            </a:pPr>
            <a:r>
              <a:rPr lang="en-IE" sz="2300" b="0" i="0" u="none" strike="noStrike" dirty="0">
                <a:solidFill>
                  <a:schemeClr val="tx1"/>
                </a:solidFill>
                <a:effectLst/>
                <a:highlight>
                  <a:srgbClr val="FFFF00"/>
                </a:highlight>
                <a:latin typeface="Google Sans"/>
              </a:rPr>
              <a:t>Public Awareness and Education: </a:t>
            </a:r>
            <a:r>
              <a:rPr lang="en-IE" sz="2300" b="0" i="0" u="none" strike="noStrike" dirty="0">
                <a:solidFill>
                  <a:schemeClr val="tx1"/>
                </a:solidFill>
                <a:effectLst/>
                <a:latin typeface="Google Sans"/>
              </a:rPr>
              <a:t>Promote public awareness and understanding of AI, fostering informed discussions and decision-making.</a:t>
            </a:r>
          </a:p>
          <a:p>
            <a:pPr algn="l">
              <a:buFont typeface="+mj-lt"/>
              <a:buAutoNum type="arabicPeriod"/>
            </a:pPr>
            <a:r>
              <a:rPr lang="en-IE" sz="2300" b="0" i="0" u="none" strike="noStrike" dirty="0">
                <a:solidFill>
                  <a:schemeClr val="tx1"/>
                </a:solidFill>
                <a:effectLst/>
                <a:highlight>
                  <a:srgbClr val="FFFF00"/>
                </a:highlight>
                <a:latin typeface="Google Sans"/>
              </a:rPr>
              <a:t>Impact Assessment and Monitoring</a:t>
            </a:r>
            <a:r>
              <a:rPr lang="en-IE" sz="2300" b="0" i="0" u="none" strike="noStrike" dirty="0">
                <a:solidFill>
                  <a:schemeClr val="tx1"/>
                </a:solidFill>
                <a:effectLst/>
                <a:latin typeface="Google Sans"/>
              </a:rPr>
              <a:t>: Continuously assess the impact of AI systems and monitor their performance, identifying and addressing potential risks and unintended consequences.</a:t>
            </a:r>
          </a:p>
          <a:p>
            <a:pPr algn="l">
              <a:buFont typeface="+mj-lt"/>
              <a:buAutoNum type="arabicPeriod"/>
            </a:pPr>
            <a:r>
              <a:rPr lang="en-IE" sz="2300" b="0" i="0" u="none" strike="noStrike" dirty="0">
                <a:solidFill>
                  <a:schemeClr val="tx1"/>
                </a:solidFill>
                <a:effectLst/>
                <a:highlight>
                  <a:srgbClr val="FFFF00"/>
                </a:highlight>
                <a:latin typeface="Google Sans"/>
              </a:rPr>
              <a:t>Adaptation and Evolution: </a:t>
            </a:r>
            <a:r>
              <a:rPr lang="en-IE" sz="2300" b="0" i="0" u="none" strike="noStrike" dirty="0">
                <a:solidFill>
                  <a:schemeClr val="tx1"/>
                </a:solidFill>
                <a:effectLst/>
                <a:latin typeface="Google Sans"/>
              </a:rPr>
              <a:t>Ensure that AI regulation and governance frameworks can adapt to the rapid pace of technological advancements.</a:t>
            </a:r>
          </a:p>
          <a:p>
            <a:endParaRPr lang="en-US" dirty="0"/>
          </a:p>
        </p:txBody>
      </p:sp>
    </p:spTree>
    <p:extLst>
      <p:ext uri="{BB962C8B-B14F-4D97-AF65-F5344CB8AC3E}">
        <p14:creationId xmlns:p14="http://schemas.microsoft.com/office/powerpoint/2010/main" val="248497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5737-0514-08EE-F5E8-E27F6734B063}"/>
              </a:ext>
            </a:extLst>
          </p:cNvPr>
          <p:cNvSpPr>
            <a:spLocks noGrp="1"/>
          </p:cNvSpPr>
          <p:nvPr>
            <p:ph type="title"/>
          </p:nvPr>
        </p:nvSpPr>
        <p:spPr/>
        <p:txBody>
          <a:bodyPr/>
          <a:lstStyle/>
          <a:p>
            <a:r>
              <a:rPr lang="en-US" dirty="0"/>
              <a:t>AI : Ethical Concerns</a:t>
            </a:r>
          </a:p>
        </p:txBody>
      </p:sp>
      <p:sp>
        <p:nvSpPr>
          <p:cNvPr id="3" name="Content Placeholder 2">
            <a:extLst>
              <a:ext uri="{FF2B5EF4-FFF2-40B4-BE49-F238E27FC236}">
                <a16:creationId xmlns:a16="http://schemas.microsoft.com/office/drawing/2014/main" id="{8D75D3FB-90D2-B344-1626-783D9CC37E67}"/>
              </a:ext>
            </a:extLst>
          </p:cNvPr>
          <p:cNvSpPr>
            <a:spLocks noGrp="1"/>
          </p:cNvSpPr>
          <p:nvPr>
            <p:ph idx="1"/>
          </p:nvPr>
        </p:nvSpPr>
        <p:spPr>
          <a:xfrm>
            <a:off x="336331" y="2070538"/>
            <a:ext cx="11445766" cy="4687614"/>
          </a:xfrm>
        </p:spPr>
        <p:txBody>
          <a:bodyPr>
            <a:noAutofit/>
          </a:bodyPr>
          <a:lstStyle/>
          <a:p>
            <a:pPr marL="0" indent="0" algn="l">
              <a:buNone/>
            </a:pPr>
            <a:r>
              <a:rPr lang="en-IE" sz="1200" b="1" i="0" u="none" strike="noStrike" dirty="0">
                <a:effectLst/>
                <a:latin typeface="Söhne"/>
              </a:rPr>
              <a:t>Bias and Fairness:</a:t>
            </a:r>
            <a:endParaRPr lang="en-IE" sz="1200" b="0" i="0" u="none" strike="noStrike" dirty="0">
              <a:effectLst/>
              <a:latin typeface="Söhne"/>
            </a:endParaRPr>
          </a:p>
          <a:p>
            <a:pPr marL="742950" lvl="1" indent="-285750" algn="l">
              <a:buFont typeface="+mj-lt"/>
              <a:buAutoNum type="arabicPeriod"/>
            </a:pPr>
            <a:r>
              <a:rPr lang="en-IE" sz="1200" b="1" i="0" u="none" strike="noStrike" dirty="0">
                <a:effectLst/>
                <a:latin typeface="Söhne"/>
              </a:rPr>
              <a:t>Algorithmic Bias:</a:t>
            </a:r>
            <a:r>
              <a:rPr lang="en-IE" sz="1200" b="0" i="0" u="none" strike="noStrike" dirty="0">
                <a:effectLst/>
                <a:latin typeface="Söhne"/>
              </a:rPr>
              <a:t> AI systems can inherit and perpetuate biases present in their training data, leading to discriminatory outcomes, particularly against underrepresented groups.</a:t>
            </a:r>
          </a:p>
          <a:p>
            <a:pPr marL="742950" lvl="1" indent="-285750" algn="l">
              <a:buFont typeface="+mj-lt"/>
              <a:buAutoNum type="arabicPeriod"/>
            </a:pPr>
            <a:r>
              <a:rPr lang="en-IE" sz="1200" b="1" i="0" u="none" strike="noStrike" dirty="0">
                <a:effectLst/>
                <a:latin typeface="Söhne"/>
              </a:rPr>
              <a:t>Fairness:</a:t>
            </a:r>
            <a:r>
              <a:rPr lang="en-IE" sz="1200" b="0" i="0" u="none" strike="noStrike" dirty="0">
                <a:effectLst/>
                <a:latin typeface="Söhne"/>
              </a:rPr>
              <a:t> Ensuring fair and equitable treatment for all individuals is a challenge, and defining what constitutes fairness can be subjective.</a:t>
            </a:r>
          </a:p>
          <a:p>
            <a:pPr marL="0" indent="0" algn="l">
              <a:buNone/>
            </a:pPr>
            <a:r>
              <a:rPr lang="en-IE" sz="1200" b="1" i="0" u="none" strike="noStrike" dirty="0">
                <a:effectLst/>
                <a:latin typeface="Söhne"/>
              </a:rPr>
              <a:t>Privacy:</a:t>
            </a:r>
            <a:endParaRPr lang="en-IE" sz="1200" b="0" i="0" u="none" strike="noStrike" dirty="0">
              <a:effectLst/>
              <a:latin typeface="Söhne"/>
            </a:endParaRPr>
          </a:p>
          <a:p>
            <a:pPr marL="742950" lvl="1" indent="-285750" algn="l">
              <a:buFont typeface="+mj-lt"/>
              <a:buAutoNum type="arabicPeriod"/>
            </a:pPr>
            <a:r>
              <a:rPr lang="en-IE" sz="1200" b="1" i="0" u="none" strike="noStrike" dirty="0">
                <a:effectLst/>
                <a:latin typeface="Söhne"/>
              </a:rPr>
              <a:t>Data Privacy:</a:t>
            </a:r>
            <a:r>
              <a:rPr lang="en-IE" sz="1200" b="0" i="0" u="none" strike="noStrike" dirty="0">
                <a:effectLst/>
                <a:latin typeface="Söhne"/>
              </a:rPr>
              <a:t> AI systems often require large amounts of data for training, raising concerns about the collection, storage, and use of personal information without adequate consent.</a:t>
            </a:r>
          </a:p>
          <a:p>
            <a:pPr marL="742950" lvl="1" indent="-285750" algn="l">
              <a:buFont typeface="+mj-lt"/>
              <a:buAutoNum type="arabicPeriod"/>
            </a:pPr>
            <a:r>
              <a:rPr lang="en-IE" sz="1200" b="1" i="0" u="none" strike="noStrike" dirty="0">
                <a:effectLst/>
                <a:latin typeface="Söhne"/>
              </a:rPr>
              <a:t>Surveillance:</a:t>
            </a:r>
            <a:r>
              <a:rPr lang="en-IE" sz="1200" b="0" i="0" u="none" strike="noStrike" dirty="0">
                <a:effectLst/>
                <a:latin typeface="Söhne"/>
              </a:rPr>
              <a:t> The use of AI in surveillance technologies can infringe on individuals' privacy rights, leading to concerns about mass surveillance and loss of personal freedom.</a:t>
            </a:r>
          </a:p>
          <a:p>
            <a:pPr marL="0" indent="0" algn="l">
              <a:buNone/>
            </a:pPr>
            <a:r>
              <a:rPr lang="en-IE" sz="1200" b="1" i="0" u="none" strike="noStrike" dirty="0">
                <a:effectLst/>
                <a:latin typeface="Söhne"/>
              </a:rPr>
              <a:t>Transparency:</a:t>
            </a:r>
            <a:endParaRPr lang="en-IE" sz="1200" b="0" i="0" u="none" strike="noStrike" dirty="0">
              <a:effectLst/>
              <a:latin typeface="Söhne"/>
            </a:endParaRPr>
          </a:p>
          <a:p>
            <a:pPr marL="742950" lvl="1" indent="-285750" algn="l">
              <a:buFont typeface="+mj-lt"/>
              <a:buAutoNum type="arabicPeriod"/>
            </a:pPr>
            <a:r>
              <a:rPr lang="en-IE" sz="1200" b="1" i="0" u="none" strike="noStrike" dirty="0" err="1">
                <a:effectLst/>
                <a:latin typeface="Söhne"/>
              </a:rPr>
              <a:t>Explainability</a:t>
            </a:r>
            <a:r>
              <a:rPr lang="en-IE" sz="1200" b="1" i="0" u="none" strike="noStrike" dirty="0">
                <a:effectLst/>
                <a:latin typeface="Söhne"/>
              </a:rPr>
              <a:t>:</a:t>
            </a:r>
            <a:r>
              <a:rPr lang="en-IE" sz="1200" b="0" i="0" u="none" strike="noStrike" dirty="0">
                <a:effectLst/>
                <a:latin typeface="Söhne"/>
              </a:rPr>
              <a:t> Many AI algorithms, especially deep learning models, operate as "black boxes," making it challenging to understand how they arrive at specific decisions. Lack of transparency can erode trust in AI systems.</a:t>
            </a:r>
          </a:p>
          <a:p>
            <a:pPr marL="742950" lvl="1" indent="-285750" algn="l">
              <a:buFont typeface="+mj-lt"/>
              <a:buAutoNum type="arabicPeriod"/>
            </a:pPr>
            <a:r>
              <a:rPr lang="en-IE" sz="1200" b="1" i="0" u="none" strike="noStrike" dirty="0">
                <a:effectLst/>
                <a:latin typeface="Söhne"/>
              </a:rPr>
              <a:t>Accountability:</a:t>
            </a:r>
            <a:r>
              <a:rPr lang="en-IE" sz="1200" b="0" i="0" u="none" strike="noStrike" dirty="0">
                <a:effectLst/>
                <a:latin typeface="Söhne"/>
              </a:rPr>
              <a:t> Determining responsibility when AI systems make errors or exhibit biased </a:t>
            </a:r>
            <a:r>
              <a:rPr lang="en-IE" sz="1200" b="0" i="0" u="none" strike="noStrike" dirty="0" err="1">
                <a:effectLst/>
                <a:latin typeface="Söhne"/>
              </a:rPr>
              <a:t>behavior</a:t>
            </a:r>
            <a:r>
              <a:rPr lang="en-IE" sz="1200" b="0" i="0" u="none" strike="noStrike" dirty="0">
                <a:effectLst/>
                <a:latin typeface="Söhne"/>
              </a:rPr>
              <a:t> is complex and raises questions about legal and ethical accountability.</a:t>
            </a:r>
          </a:p>
          <a:p>
            <a:pPr marL="0" indent="0" algn="l">
              <a:buNone/>
            </a:pPr>
            <a:r>
              <a:rPr lang="en-IE" sz="1200" b="1" i="0" u="none" strike="noStrike" dirty="0">
                <a:effectLst/>
                <a:latin typeface="Söhne"/>
              </a:rPr>
              <a:t>Job Displacement and Economic Inequality:</a:t>
            </a:r>
            <a:endParaRPr lang="en-IE" sz="1200" b="0" i="0" u="none" strike="noStrike" dirty="0">
              <a:effectLst/>
              <a:latin typeface="Söhne"/>
            </a:endParaRPr>
          </a:p>
          <a:p>
            <a:pPr marL="742950" lvl="1" indent="-285750" algn="l">
              <a:buFont typeface="+mj-lt"/>
              <a:buAutoNum type="arabicPeriod"/>
            </a:pPr>
            <a:r>
              <a:rPr lang="en-IE" sz="1200" b="1" i="0" u="none" strike="noStrike" dirty="0">
                <a:effectLst/>
                <a:latin typeface="Söhne"/>
              </a:rPr>
              <a:t>Automation of Jobs:</a:t>
            </a:r>
            <a:r>
              <a:rPr lang="en-IE" sz="1200" b="0" i="0" u="none" strike="noStrike" dirty="0">
                <a:effectLst/>
                <a:latin typeface="Söhne"/>
              </a:rPr>
              <a:t> The widespread adoption of AI could lead to job displacement, particularly in routine and repetitive tasks, potentially exacerbating economic inequality.</a:t>
            </a:r>
          </a:p>
          <a:p>
            <a:pPr marL="742950" lvl="1" indent="-285750" algn="l">
              <a:buFont typeface="+mj-lt"/>
              <a:buAutoNum type="arabicPeriod"/>
            </a:pPr>
            <a:r>
              <a:rPr lang="en-IE" sz="1200" b="1" i="0" u="none" strike="noStrike" dirty="0">
                <a:effectLst/>
                <a:latin typeface="Söhne"/>
              </a:rPr>
              <a:t>Skills Gap:</a:t>
            </a:r>
            <a:r>
              <a:rPr lang="en-IE" sz="1200" b="0" i="0" u="none" strike="noStrike" dirty="0">
                <a:effectLst/>
                <a:latin typeface="Söhne"/>
              </a:rPr>
              <a:t> The rapid pace of technological change may create a gap between the skills demanded by the job market and those possessed by the workforce.</a:t>
            </a:r>
          </a:p>
        </p:txBody>
      </p:sp>
    </p:spTree>
    <p:extLst>
      <p:ext uri="{BB962C8B-B14F-4D97-AF65-F5344CB8AC3E}">
        <p14:creationId xmlns:p14="http://schemas.microsoft.com/office/powerpoint/2010/main" val="4067877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CD8-C574-EAA3-E346-CD7F67D53CE8}"/>
              </a:ext>
            </a:extLst>
          </p:cNvPr>
          <p:cNvSpPr>
            <a:spLocks noGrp="1"/>
          </p:cNvSpPr>
          <p:nvPr>
            <p:ph type="title"/>
          </p:nvPr>
        </p:nvSpPr>
        <p:spPr/>
        <p:txBody>
          <a:bodyPr/>
          <a:lstStyle/>
          <a:p>
            <a:r>
              <a:rPr lang="en-US" dirty="0"/>
              <a:t>AI : Ethical Concerns</a:t>
            </a:r>
          </a:p>
        </p:txBody>
      </p:sp>
      <p:sp>
        <p:nvSpPr>
          <p:cNvPr id="3" name="Content Placeholder 2">
            <a:extLst>
              <a:ext uri="{FF2B5EF4-FFF2-40B4-BE49-F238E27FC236}">
                <a16:creationId xmlns:a16="http://schemas.microsoft.com/office/drawing/2014/main" id="{1C6B2A2C-DB4B-E988-3BC8-EF538351C792}"/>
              </a:ext>
            </a:extLst>
          </p:cNvPr>
          <p:cNvSpPr>
            <a:spLocks noGrp="1"/>
          </p:cNvSpPr>
          <p:nvPr>
            <p:ph idx="1"/>
          </p:nvPr>
        </p:nvSpPr>
        <p:spPr>
          <a:xfrm>
            <a:off x="441434" y="2049517"/>
            <a:ext cx="11508828" cy="4687614"/>
          </a:xfrm>
        </p:spPr>
        <p:txBody>
          <a:bodyPr>
            <a:normAutofit fontScale="92500" lnSpcReduction="20000"/>
          </a:bodyPr>
          <a:lstStyle/>
          <a:p>
            <a:pPr algn="l">
              <a:buFont typeface="+mj-lt"/>
              <a:buAutoNum type="arabicPeriod"/>
            </a:pPr>
            <a:r>
              <a:rPr lang="en-IE" b="1" i="0" u="none" strike="noStrike" dirty="0">
                <a:effectLst/>
                <a:latin typeface="Söhne"/>
              </a:rPr>
              <a:t>Security:</a:t>
            </a:r>
            <a:endParaRPr lang="en-IE" b="0" i="0" u="none" strike="noStrike" dirty="0">
              <a:effectLst/>
              <a:latin typeface="Söhne"/>
            </a:endParaRPr>
          </a:p>
          <a:p>
            <a:pPr marL="457200" lvl="1" indent="0" algn="l">
              <a:buNone/>
            </a:pPr>
            <a:r>
              <a:rPr lang="en-IE" b="1" i="0" u="none" strike="noStrike" dirty="0">
                <a:effectLst/>
                <a:latin typeface="Söhne"/>
              </a:rPr>
              <a:t>Vulnerabilities:</a:t>
            </a:r>
            <a:r>
              <a:rPr lang="en-IE" b="0" i="0" u="none" strike="noStrike" dirty="0">
                <a:effectLst/>
                <a:latin typeface="Söhne"/>
              </a:rPr>
              <a:t> AI systems may be susceptible to attacks, and the malicious use of AI could have serious consequences, including the generation of deepfakes or the manipulation of decision-making processes.</a:t>
            </a:r>
          </a:p>
          <a:p>
            <a:pPr marL="457200" lvl="1" indent="0" algn="l">
              <a:buNone/>
            </a:pPr>
            <a:r>
              <a:rPr lang="en-IE" b="1" i="0" u="none" strike="noStrike" dirty="0">
                <a:effectLst/>
                <a:latin typeface="Söhne"/>
              </a:rPr>
              <a:t>Adversarial Attacks:</a:t>
            </a:r>
            <a:r>
              <a:rPr lang="en-IE" b="0" i="0" u="none" strike="noStrike" dirty="0">
                <a:effectLst/>
                <a:latin typeface="Söhne"/>
              </a:rPr>
              <a:t> AI models can be manipulated by introducing carefully crafted inputs, leading to incorrect or unintended outputs.</a:t>
            </a:r>
          </a:p>
          <a:p>
            <a:pPr algn="l">
              <a:buFont typeface="+mj-lt"/>
              <a:buAutoNum type="arabicPeriod"/>
            </a:pPr>
            <a:r>
              <a:rPr lang="en-IE" b="1" i="0" u="none" strike="noStrike" dirty="0">
                <a:effectLst/>
                <a:latin typeface="Söhne"/>
              </a:rPr>
              <a:t>Autonomous Systems:</a:t>
            </a:r>
            <a:endParaRPr lang="en-IE" b="0" i="0" u="none" strike="noStrike" dirty="0">
              <a:effectLst/>
              <a:latin typeface="Söhne"/>
            </a:endParaRPr>
          </a:p>
          <a:p>
            <a:pPr marL="457200" lvl="1" indent="0" algn="l">
              <a:buNone/>
            </a:pPr>
            <a:r>
              <a:rPr lang="en-IE" b="1" i="0" u="none" strike="noStrike" dirty="0">
                <a:effectLst/>
                <a:latin typeface="Söhne"/>
              </a:rPr>
              <a:t>Safety:</a:t>
            </a:r>
            <a:r>
              <a:rPr lang="en-IE" b="0" i="0" u="none" strike="noStrike" dirty="0">
                <a:effectLst/>
                <a:latin typeface="Söhne"/>
              </a:rPr>
              <a:t> Concerns arise with the deployment of autonomous AI systems, such as self-driving cars and drones, regarding their ability to make ethically sound decisions in complex and unpredictable situations.</a:t>
            </a:r>
          </a:p>
          <a:p>
            <a:pPr marL="457200" lvl="1" indent="0" algn="l">
              <a:buNone/>
            </a:pPr>
            <a:r>
              <a:rPr lang="en-IE" b="1" i="0" u="none" strike="noStrike" dirty="0">
                <a:effectLst/>
                <a:latin typeface="Söhne"/>
              </a:rPr>
              <a:t>Lethal Autonomous Weapons:</a:t>
            </a:r>
            <a:r>
              <a:rPr lang="en-IE" b="0" i="0" u="none" strike="noStrike" dirty="0">
                <a:effectLst/>
                <a:latin typeface="Söhne"/>
              </a:rPr>
              <a:t> The development of AI-powered weapons capable of autonomous decision-making raises ethical questions about the potential for abuse and lack of human control.</a:t>
            </a:r>
          </a:p>
          <a:p>
            <a:pPr algn="l">
              <a:buFont typeface="+mj-lt"/>
              <a:buAutoNum type="arabicPeriod"/>
            </a:pPr>
            <a:r>
              <a:rPr lang="en-IE" b="1" i="0" u="none" strike="noStrike" dirty="0">
                <a:effectLst/>
                <a:latin typeface="Söhne"/>
              </a:rPr>
              <a:t>Social Impact:</a:t>
            </a:r>
            <a:endParaRPr lang="en-IE" b="0" i="0" u="none" strike="noStrike" dirty="0">
              <a:effectLst/>
              <a:latin typeface="Söhne"/>
            </a:endParaRPr>
          </a:p>
          <a:p>
            <a:pPr marL="457200" lvl="1" indent="0" algn="l">
              <a:buNone/>
            </a:pPr>
            <a:r>
              <a:rPr lang="en-IE" b="1" i="0" u="none" strike="noStrike" dirty="0">
                <a:effectLst/>
                <a:latin typeface="Söhne"/>
              </a:rPr>
              <a:t>Inequality:</a:t>
            </a:r>
            <a:r>
              <a:rPr lang="en-IE" b="0" i="0" u="none" strike="noStrike" dirty="0">
                <a:effectLst/>
                <a:latin typeface="Söhne"/>
              </a:rPr>
              <a:t> AI technologies could exacerbate existing social inequalities by </a:t>
            </a:r>
            <a:r>
              <a:rPr lang="en-IE" b="0" i="0" u="none" strike="noStrike" dirty="0" err="1">
                <a:effectLst/>
                <a:latin typeface="Söhne"/>
              </a:rPr>
              <a:t>favoring</a:t>
            </a:r>
            <a:r>
              <a:rPr lang="en-IE" b="0" i="0" u="none" strike="noStrike" dirty="0">
                <a:effectLst/>
                <a:latin typeface="Söhne"/>
              </a:rPr>
              <a:t> certain groups or nations over others, both in terms of access to technology and its benefits.</a:t>
            </a:r>
          </a:p>
          <a:p>
            <a:pPr marL="457200" lvl="1" indent="0" algn="l">
              <a:buNone/>
            </a:pPr>
            <a:r>
              <a:rPr lang="en-IE" b="1" i="0" u="none" strike="noStrike" dirty="0">
                <a:effectLst/>
                <a:latin typeface="Söhne"/>
              </a:rPr>
              <a:t>Manipulation and Propaganda:</a:t>
            </a:r>
            <a:r>
              <a:rPr lang="en-IE" b="0" i="0" u="none" strike="noStrike" dirty="0">
                <a:effectLst/>
                <a:latin typeface="Söhne"/>
              </a:rPr>
              <a:t> AI-powered tools can be used to spread misinformation, manipulate public opinion, and influence political processes.</a:t>
            </a:r>
          </a:p>
          <a:p>
            <a:pPr algn="l">
              <a:buFont typeface="+mj-lt"/>
              <a:buAutoNum type="arabicPeriod"/>
            </a:pPr>
            <a:r>
              <a:rPr lang="en-IE" b="1" i="0" u="none" strike="noStrike" dirty="0">
                <a:effectLst/>
                <a:latin typeface="Söhne"/>
              </a:rPr>
              <a:t>Environmental Impact:</a:t>
            </a:r>
            <a:endParaRPr lang="en-IE" b="0" i="0" u="none" strike="noStrike" dirty="0">
              <a:effectLst/>
              <a:latin typeface="Söhne"/>
            </a:endParaRPr>
          </a:p>
          <a:p>
            <a:pPr marL="457200" lvl="1" indent="0" algn="l">
              <a:buNone/>
            </a:pPr>
            <a:r>
              <a:rPr lang="en-IE" b="1" i="0" u="none" strike="noStrike" dirty="0">
                <a:effectLst/>
                <a:latin typeface="Söhne"/>
              </a:rPr>
              <a:t>Resource Intensiveness:</a:t>
            </a:r>
            <a:r>
              <a:rPr lang="en-IE" b="0" i="0" u="none" strike="noStrike" dirty="0">
                <a:effectLst/>
                <a:latin typeface="Söhne"/>
              </a:rPr>
              <a:t> Training sophisticated AI models, especially large neural networks, requires substantial computational resources, contributing to significant energy consumption and environmental impact.</a:t>
            </a:r>
          </a:p>
          <a:p>
            <a:endParaRPr lang="en-US" dirty="0"/>
          </a:p>
        </p:txBody>
      </p:sp>
    </p:spTree>
    <p:extLst>
      <p:ext uri="{BB962C8B-B14F-4D97-AF65-F5344CB8AC3E}">
        <p14:creationId xmlns:p14="http://schemas.microsoft.com/office/powerpoint/2010/main" val="1624716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CEDD-F64C-F2D2-2678-8194035FBC2E}"/>
              </a:ext>
            </a:extLst>
          </p:cNvPr>
          <p:cNvSpPr>
            <a:spLocks noGrp="1"/>
          </p:cNvSpPr>
          <p:nvPr>
            <p:ph type="title"/>
          </p:nvPr>
        </p:nvSpPr>
        <p:spPr/>
        <p:txBody>
          <a:bodyPr/>
          <a:lstStyle/>
          <a:p>
            <a:r>
              <a:rPr lang="en-IE" b="0" i="0" u="none" strike="noStrike" dirty="0">
                <a:solidFill>
                  <a:srgbClr val="ECECF1"/>
                </a:solidFill>
                <a:effectLst/>
                <a:latin typeface="Söhne"/>
              </a:rPr>
              <a:t>Challenges and Considerations for the Future</a:t>
            </a:r>
            <a:endParaRPr lang="en-US" dirty="0"/>
          </a:p>
        </p:txBody>
      </p:sp>
      <p:sp>
        <p:nvSpPr>
          <p:cNvPr id="3" name="Content Placeholder 2">
            <a:extLst>
              <a:ext uri="{FF2B5EF4-FFF2-40B4-BE49-F238E27FC236}">
                <a16:creationId xmlns:a16="http://schemas.microsoft.com/office/drawing/2014/main" id="{AA67E7F7-50E6-F513-7BF3-1CD2D33FAD73}"/>
              </a:ext>
            </a:extLst>
          </p:cNvPr>
          <p:cNvSpPr>
            <a:spLocks noGrp="1"/>
          </p:cNvSpPr>
          <p:nvPr>
            <p:ph idx="1"/>
          </p:nvPr>
        </p:nvSpPr>
        <p:spPr>
          <a:xfrm>
            <a:off x="592184" y="2264229"/>
            <a:ext cx="11086010" cy="4593772"/>
          </a:xfrm>
        </p:spPr>
        <p:txBody>
          <a:bodyPr>
            <a:normAutofit fontScale="55000" lnSpcReduction="20000"/>
          </a:bodyPr>
          <a:lstStyle/>
          <a:p>
            <a:pPr algn="l"/>
            <a:r>
              <a:rPr lang="en-IE" sz="2200" b="0" i="0" u="none" strike="noStrike" dirty="0">
                <a:solidFill>
                  <a:schemeClr val="tx1"/>
                </a:solidFill>
                <a:effectLst/>
                <a:highlight>
                  <a:srgbClr val="FFFF00"/>
                </a:highlight>
                <a:latin typeface="Google Sans"/>
              </a:rPr>
              <a:t>Bias and Fairness: </a:t>
            </a:r>
            <a:r>
              <a:rPr lang="en-IE" sz="2200" b="0" i="0" u="none" strike="noStrike" dirty="0">
                <a:solidFill>
                  <a:schemeClr val="tx1"/>
                </a:solidFill>
                <a:effectLst/>
                <a:latin typeface="Google Sans"/>
              </a:rPr>
              <a:t>AI systems can perpetuate and amplify existing biases in the data they are trained on, leading to unfair and discriminatory outcomes. It is crucial to mitigate bias in AI systems to ensure they treat all individuals fairly and equitably.</a:t>
            </a:r>
          </a:p>
          <a:p>
            <a:pPr algn="l"/>
            <a:r>
              <a:rPr lang="en-IE" sz="2200" b="0" i="0" u="none" strike="noStrike" dirty="0" err="1">
                <a:solidFill>
                  <a:schemeClr val="tx1"/>
                </a:solidFill>
                <a:effectLst/>
                <a:highlight>
                  <a:srgbClr val="FFFF00"/>
                </a:highlight>
                <a:latin typeface="Google Sans"/>
              </a:rPr>
              <a:t>Explainability</a:t>
            </a:r>
            <a:r>
              <a:rPr lang="en-IE" sz="2200" b="0" i="0" u="none" strike="noStrike" dirty="0">
                <a:solidFill>
                  <a:schemeClr val="tx1"/>
                </a:solidFill>
                <a:effectLst/>
                <a:highlight>
                  <a:srgbClr val="FFFF00"/>
                </a:highlight>
                <a:latin typeface="Google Sans"/>
              </a:rPr>
              <a:t> and Transparency: </a:t>
            </a:r>
            <a:r>
              <a:rPr lang="en-IE" sz="2200" b="0" i="0" u="none" strike="noStrike" dirty="0">
                <a:solidFill>
                  <a:schemeClr val="tx1"/>
                </a:solidFill>
                <a:effectLst/>
                <a:latin typeface="Google Sans"/>
              </a:rPr>
              <a:t>AI systems can be complex and opaque, making it difficult to understand how they make decisions. This lack of transparency can lead to mistrust and hinder accountability. Enhancing </a:t>
            </a:r>
            <a:r>
              <a:rPr lang="en-IE" sz="2200" b="0" i="0" u="none" strike="noStrike" dirty="0" err="1">
                <a:solidFill>
                  <a:schemeClr val="tx1"/>
                </a:solidFill>
                <a:effectLst/>
                <a:latin typeface="Google Sans"/>
              </a:rPr>
              <a:t>explainability</a:t>
            </a:r>
            <a:r>
              <a:rPr lang="en-IE" sz="2200" b="0" i="0" u="none" strike="noStrike" dirty="0">
                <a:solidFill>
                  <a:schemeClr val="tx1"/>
                </a:solidFill>
                <a:effectLst/>
                <a:latin typeface="Google Sans"/>
              </a:rPr>
              <a:t> and transparency in AI systems is essential for building trust and ensuring responsible use.</a:t>
            </a:r>
          </a:p>
          <a:p>
            <a:pPr algn="l"/>
            <a:r>
              <a:rPr lang="en-IE" sz="2200" b="0" i="0" u="none" strike="noStrike" dirty="0">
                <a:solidFill>
                  <a:schemeClr val="tx1"/>
                </a:solidFill>
                <a:effectLst/>
                <a:highlight>
                  <a:srgbClr val="FFFF00"/>
                </a:highlight>
                <a:latin typeface="Google Sans"/>
              </a:rPr>
              <a:t>Privacy and Data Protection: </a:t>
            </a:r>
            <a:r>
              <a:rPr lang="en-IE" sz="2200" b="0" i="0" u="none" strike="noStrike" dirty="0">
                <a:solidFill>
                  <a:schemeClr val="tx1"/>
                </a:solidFill>
                <a:effectLst/>
                <a:latin typeface="Google Sans"/>
              </a:rPr>
              <a:t>AI systems often rely on vast amounts of personal data, raising concerns about privacy and data protection. Robust data governance frameworks are needed to protect individual privacy and ensure responsible data use in AI development.</a:t>
            </a:r>
          </a:p>
          <a:p>
            <a:pPr algn="l"/>
            <a:r>
              <a:rPr lang="en-IE" sz="2200" b="0" i="0" u="none" strike="noStrike" dirty="0">
                <a:solidFill>
                  <a:schemeClr val="tx1"/>
                </a:solidFill>
                <a:effectLst/>
                <a:highlight>
                  <a:srgbClr val="FFFF00"/>
                </a:highlight>
                <a:latin typeface="Google Sans"/>
              </a:rPr>
              <a:t>Job Displacement and Economic Impact: </a:t>
            </a:r>
            <a:r>
              <a:rPr lang="en-IE" sz="2200" b="0" i="0" u="none" strike="noStrike" dirty="0">
                <a:solidFill>
                  <a:schemeClr val="tx1"/>
                </a:solidFill>
                <a:effectLst/>
                <a:latin typeface="Google Sans"/>
              </a:rPr>
              <a:t>AI automation has the potential to displace certain jobs, raising concerns about unemployment and economic disruption. It is crucial to proactively address these challenges through workforce retraining, education, and social safety nets.</a:t>
            </a:r>
          </a:p>
          <a:p>
            <a:pPr algn="l"/>
            <a:r>
              <a:rPr lang="en-IE" sz="2200" b="0" i="0" u="none" strike="noStrike" dirty="0">
                <a:solidFill>
                  <a:schemeClr val="tx1"/>
                </a:solidFill>
                <a:effectLst/>
                <a:highlight>
                  <a:srgbClr val="FFFF00"/>
                </a:highlight>
                <a:latin typeface="Google Sans"/>
              </a:rPr>
              <a:t>Safety and Security: </a:t>
            </a:r>
            <a:r>
              <a:rPr lang="en-IE" sz="2200" b="0" i="0" u="none" strike="noStrike" dirty="0">
                <a:solidFill>
                  <a:schemeClr val="tx1"/>
                </a:solidFill>
                <a:effectLst/>
                <a:latin typeface="Google Sans"/>
              </a:rPr>
              <a:t>AI systems can pose risks to safety and security, particularly in areas like autonomous vehicles and cybersecurity. Rigorous testing, risk assessment, and security measures are needed to ensure AI systems are safe and reliable.</a:t>
            </a:r>
          </a:p>
          <a:p>
            <a:pPr algn="l"/>
            <a:r>
              <a:rPr lang="en-IE" sz="2200" b="0" i="0" u="none" strike="noStrike" dirty="0">
                <a:solidFill>
                  <a:schemeClr val="tx1"/>
                </a:solidFill>
                <a:effectLst/>
                <a:highlight>
                  <a:srgbClr val="FFFF00"/>
                </a:highlight>
                <a:latin typeface="Google Sans"/>
              </a:rPr>
              <a:t>Ethical Considerations and Human Control: </a:t>
            </a:r>
            <a:r>
              <a:rPr lang="en-IE" sz="2200" b="0" i="0" u="none" strike="noStrike" dirty="0">
                <a:solidFill>
                  <a:schemeClr val="tx1"/>
                </a:solidFill>
                <a:effectLst/>
                <a:latin typeface="Google Sans"/>
              </a:rPr>
              <a:t>AI systems raise ethical questions about human autonomy, responsibility, and control. It is essential to establish clear ethical principles and maintain human oversight to ensure AI is aligned with human values and societal norms.</a:t>
            </a:r>
          </a:p>
          <a:p>
            <a:pPr algn="l"/>
            <a:r>
              <a:rPr lang="en-IE" sz="2200" b="0" i="0" u="none" strike="noStrike" dirty="0">
                <a:solidFill>
                  <a:schemeClr val="tx1"/>
                </a:solidFill>
                <a:effectLst/>
                <a:highlight>
                  <a:srgbClr val="FFFF00"/>
                </a:highlight>
                <a:latin typeface="Google Sans"/>
              </a:rPr>
              <a:t>Global Cooperation and Standardization</a:t>
            </a:r>
            <a:r>
              <a:rPr lang="en-IE" sz="2200" b="0" i="0" u="none" strike="noStrike" dirty="0">
                <a:solidFill>
                  <a:schemeClr val="tx1"/>
                </a:solidFill>
                <a:effectLst/>
                <a:latin typeface="Google Sans"/>
              </a:rPr>
              <a:t>: AI development and deployment transcend national borders, requiring international cooperation and standardization to address shared challenges and promote consistent ethical standards.</a:t>
            </a:r>
          </a:p>
          <a:p>
            <a:pPr algn="l"/>
            <a:r>
              <a:rPr lang="en-IE" sz="2200" b="0" i="0" u="none" strike="noStrike" dirty="0">
                <a:solidFill>
                  <a:schemeClr val="tx1"/>
                </a:solidFill>
                <a:effectLst/>
                <a:highlight>
                  <a:srgbClr val="FFFF00"/>
                </a:highlight>
                <a:latin typeface="Google Sans"/>
              </a:rPr>
              <a:t>Continuous Monitoring and Adaptation: </a:t>
            </a:r>
            <a:r>
              <a:rPr lang="en-IE" sz="2200" b="0" i="0" u="none" strike="noStrike" dirty="0">
                <a:solidFill>
                  <a:schemeClr val="tx1"/>
                </a:solidFill>
                <a:effectLst/>
                <a:latin typeface="Google Sans"/>
              </a:rPr>
              <a:t>AI technology is rapidly evolving, requiring ongoing monitoring and adaptation of regulations and governance frameworks to keep pace with technological advancements.</a:t>
            </a:r>
          </a:p>
          <a:p>
            <a:pPr algn="l"/>
            <a:r>
              <a:rPr lang="en-IE" sz="2200" b="0" i="0" u="none" strike="noStrike" dirty="0">
                <a:solidFill>
                  <a:schemeClr val="tx1"/>
                </a:solidFill>
                <a:effectLst/>
                <a:highlight>
                  <a:srgbClr val="FFFF00"/>
                </a:highlight>
                <a:latin typeface="Google Sans"/>
              </a:rPr>
              <a:t>Public Awareness and Education:</a:t>
            </a:r>
            <a:r>
              <a:rPr lang="en-IE" sz="2200" b="0" i="0" u="none" strike="noStrike" dirty="0">
                <a:solidFill>
                  <a:schemeClr val="tx1"/>
                </a:solidFill>
                <a:effectLst/>
                <a:latin typeface="Google Sans"/>
              </a:rPr>
              <a:t> Fostering public awareness and understanding of AI is crucial for informed discussions, decision-making, and building trust in AI technologies.</a:t>
            </a:r>
          </a:p>
          <a:p>
            <a:pPr algn="l"/>
            <a:r>
              <a:rPr lang="en-IE" sz="2200" b="0" i="0" u="none" strike="noStrike" dirty="0">
                <a:solidFill>
                  <a:schemeClr val="tx1"/>
                </a:solidFill>
                <a:effectLst/>
                <a:highlight>
                  <a:srgbClr val="FFFF00"/>
                </a:highlight>
                <a:latin typeface="Google Sans"/>
              </a:rPr>
              <a:t>Addressing the Digital Divide: </a:t>
            </a:r>
            <a:r>
              <a:rPr lang="en-IE" sz="2200" b="0" i="0" u="none" strike="noStrike" dirty="0">
                <a:solidFill>
                  <a:schemeClr val="tx1"/>
                </a:solidFill>
                <a:effectLst/>
                <a:latin typeface="Google Sans"/>
              </a:rPr>
              <a:t>AI deployment should consider the digital divide and ensure that its benefits are accessible to all individuals, regardless of their socioeconomic background or geographical location.</a:t>
            </a:r>
          </a:p>
          <a:p>
            <a:pPr marL="0" indent="0">
              <a:buNone/>
            </a:pPr>
            <a:br>
              <a:rPr lang="en-IE" dirty="0"/>
            </a:br>
            <a:endParaRPr lang="en-US" dirty="0"/>
          </a:p>
        </p:txBody>
      </p:sp>
    </p:spTree>
    <p:extLst>
      <p:ext uri="{BB962C8B-B14F-4D97-AF65-F5344CB8AC3E}">
        <p14:creationId xmlns:p14="http://schemas.microsoft.com/office/powerpoint/2010/main" val="5848899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A041-F62C-A012-C6BA-00E067CCB422}"/>
              </a:ext>
            </a:extLst>
          </p:cNvPr>
          <p:cNvSpPr>
            <a:spLocks noGrp="1"/>
          </p:cNvSpPr>
          <p:nvPr>
            <p:ph type="title"/>
          </p:nvPr>
        </p:nvSpPr>
        <p:spPr>
          <a:xfrm>
            <a:off x="1154953" y="973668"/>
            <a:ext cx="8761413" cy="706964"/>
          </a:xfrm>
        </p:spPr>
        <p:txBody>
          <a:bodyPr anchor="ctr">
            <a:normAutofit/>
          </a:bodyPr>
          <a:lstStyle/>
          <a:p>
            <a:r>
              <a:rPr lang="en-US" dirty="0"/>
              <a:t> Some Cool Facts!</a:t>
            </a:r>
          </a:p>
        </p:txBody>
      </p:sp>
      <p:sp>
        <p:nvSpPr>
          <p:cNvPr id="3" name="Content Placeholder 2">
            <a:extLst>
              <a:ext uri="{FF2B5EF4-FFF2-40B4-BE49-F238E27FC236}">
                <a16:creationId xmlns:a16="http://schemas.microsoft.com/office/drawing/2014/main" id="{A56BFC16-7515-3176-0D11-229CA6707A7A}"/>
              </a:ext>
            </a:extLst>
          </p:cNvPr>
          <p:cNvSpPr>
            <a:spLocks noGrp="1"/>
          </p:cNvSpPr>
          <p:nvPr>
            <p:ph sz="half" idx="1"/>
          </p:nvPr>
        </p:nvSpPr>
        <p:spPr>
          <a:xfrm>
            <a:off x="346842" y="2228422"/>
            <a:ext cx="5559972" cy="4487688"/>
          </a:xfrm>
        </p:spPr>
        <p:txBody>
          <a:bodyPr>
            <a:normAutofit/>
          </a:bodyPr>
          <a:lstStyle/>
          <a:p>
            <a:pPr>
              <a:lnSpc>
                <a:spcPct val="90000"/>
              </a:lnSpc>
            </a:pPr>
            <a:r>
              <a:rPr lang="en-US" dirty="0"/>
              <a:t>AI-enabled devices are everywhere</a:t>
            </a:r>
          </a:p>
          <a:p>
            <a:pPr>
              <a:lnSpc>
                <a:spcPct val="90000"/>
              </a:lnSpc>
            </a:pPr>
            <a:r>
              <a:rPr lang="en-US" dirty="0"/>
              <a:t>AI is smarter than humans, sort of!</a:t>
            </a:r>
          </a:p>
          <a:p>
            <a:pPr>
              <a:lnSpc>
                <a:spcPct val="90000"/>
              </a:lnSpc>
            </a:pPr>
            <a:r>
              <a:rPr lang="en-US" dirty="0"/>
              <a:t>AI can diagnose diseases</a:t>
            </a:r>
          </a:p>
          <a:p>
            <a:pPr>
              <a:lnSpc>
                <a:spcPct val="90000"/>
              </a:lnSpc>
            </a:pPr>
            <a:r>
              <a:rPr lang="en-US" dirty="0"/>
              <a:t>AI can understand natural language</a:t>
            </a:r>
          </a:p>
          <a:p>
            <a:pPr>
              <a:lnSpc>
                <a:spcPct val="90000"/>
              </a:lnSpc>
            </a:pPr>
            <a:r>
              <a:rPr lang="en-US" dirty="0"/>
              <a:t>AI is Self-Learning</a:t>
            </a:r>
          </a:p>
          <a:p>
            <a:pPr>
              <a:lnSpc>
                <a:spcPct val="90000"/>
              </a:lnSpc>
            </a:pPr>
            <a:r>
              <a:rPr lang="en-US" dirty="0"/>
              <a:t>AI is Improving Automation </a:t>
            </a:r>
          </a:p>
          <a:p>
            <a:pPr>
              <a:lnSpc>
                <a:spcPct val="90000"/>
              </a:lnSpc>
            </a:pPr>
            <a:r>
              <a:rPr lang="en-US" dirty="0"/>
              <a:t>AI improves the quality of education </a:t>
            </a:r>
          </a:p>
          <a:p>
            <a:pPr>
              <a:lnSpc>
                <a:spcPct val="90000"/>
              </a:lnSpc>
            </a:pPr>
            <a:r>
              <a:rPr lang="en-US" dirty="0"/>
              <a:t>Utilizing AI enhances security measures</a:t>
            </a:r>
          </a:p>
          <a:p>
            <a:pPr>
              <a:lnSpc>
                <a:spcPct val="90000"/>
              </a:lnSpc>
            </a:pPr>
            <a:r>
              <a:rPr lang="en-US" dirty="0"/>
              <a:t>AI Can Make Businesses More Efficient</a:t>
            </a:r>
          </a:p>
          <a:p>
            <a:pPr>
              <a:lnSpc>
                <a:spcPct val="90000"/>
              </a:lnSpc>
            </a:pPr>
            <a:r>
              <a:rPr lang="en-US" dirty="0"/>
              <a:t>AI Can Improve Human Lives</a:t>
            </a:r>
          </a:p>
          <a:p>
            <a:pPr>
              <a:lnSpc>
                <a:spcPct val="90000"/>
              </a:lnSpc>
            </a:pPr>
            <a:endParaRPr lang="en-US" dirty="0"/>
          </a:p>
        </p:txBody>
      </p:sp>
      <p:pic>
        <p:nvPicPr>
          <p:cNvPr id="9218" name="Picture 2" descr="2,100+ Humanoid Robot Stock Photos, Pictures &amp; Royalty-Free Images - iStock  | Humanoid robot concept">
            <a:extLst>
              <a:ext uri="{FF2B5EF4-FFF2-40B4-BE49-F238E27FC236}">
                <a16:creationId xmlns:a16="http://schemas.microsoft.com/office/drawing/2014/main" id="{4E4D1341-3031-69FC-E0B5-672BA59C34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06813" y="2359687"/>
            <a:ext cx="5759669" cy="37913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725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3B27-AF3D-711F-7DA0-F7AB5891154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9C11629-6EBD-AA41-3D7A-3F336E16D727}"/>
              </a:ext>
            </a:extLst>
          </p:cNvPr>
          <p:cNvSpPr>
            <a:spLocks noGrp="1"/>
          </p:cNvSpPr>
          <p:nvPr>
            <p:ph sz="half" idx="1"/>
          </p:nvPr>
        </p:nvSpPr>
        <p:spPr>
          <a:xfrm>
            <a:off x="714703" y="2280745"/>
            <a:ext cx="10941269" cy="4330261"/>
          </a:xfrm>
        </p:spPr>
        <p:txBody>
          <a:bodyPr>
            <a:normAutofit fontScale="85000" lnSpcReduction="10000"/>
          </a:bodyPr>
          <a:lstStyle/>
          <a:p>
            <a:pPr algn="l">
              <a:buFont typeface="+mj-lt"/>
              <a:buAutoNum type="arabicPeriod"/>
            </a:pPr>
            <a:r>
              <a:rPr lang="en-IE" b="0" i="0" u="none" strike="noStrike" dirty="0">
                <a:solidFill>
                  <a:schemeClr val="tx1"/>
                </a:solidFill>
                <a:effectLst/>
                <a:highlight>
                  <a:srgbClr val="FFFF00"/>
                </a:highlight>
                <a:latin typeface="Google Sans"/>
              </a:rPr>
              <a:t>Enhanced Decision-Making: </a:t>
            </a:r>
            <a:r>
              <a:rPr lang="en-IE" b="0" i="0" u="none" strike="noStrike" dirty="0">
                <a:solidFill>
                  <a:schemeClr val="tx1"/>
                </a:solidFill>
                <a:effectLst/>
                <a:latin typeface="Google Sans"/>
              </a:rPr>
              <a:t>AI can </a:t>
            </a:r>
            <a:r>
              <a:rPr lang="en-IE" b="0" i="0" u="none" strike="noStrike" dirty="0" err="1">
                <a:solidFill>
                  <a:schemeClr val="tx1"/>
                </a:solidFill>
                <a:effectLst/>
                <a:latin typeface="Google Sans"/>
              </a:rPr>
              <a:t>analyze</a:t>
            </a:r>
            <a:r>
              <a:rPr lang="en-IE" b="0" i="0" u="none" strike="noStrike" dirty="0">
                <a:solidFill>
                  <a:schemeClr val="tx1"/>
                </a:solidFill>
                <a:effectLst/>
                <a:latin typeface="Google Sans"/>
              </a:rPr>
              <a:t> vast amounts of data and identify patterns that would be impossible for humans to detect. This ability to extract insights from data can help us make better decisions in various aspects of our lives, from healthcare to business to personal choices.</a:t>
            </a:r>
          </a:p>
          <a:p>
            <a:pPr algn="l">
              <a:buFont typeface="+mj-lt"/>
              <a:buAutoNum type="arabicPeriod"/>
            </a:pPr>
            <a:r>
              <a:rPr lang="en-IE" b="0" i="0" u="none" strike="noStrike" dirty="0">
                <a:solidFill>
                  <a:schemeClr val="tx1"/>
                </a:solidFill>
                <a:effectLst/>
                <a:highlight>
                  <a:srgbClr val="FFFF00"/>
                </a:highlight>
                <a:latin typeface="Google Sans"/>
              </a:rPr>
              <a:t>Automation of Repetitive Tasks:</a:t>
            </a:r>
            <a:r>
              <a:rPr lang="en-IE" b="0" i="0" u="none" strike="noStrike" dirty="0">
                <a:solidFill>
                  <a:schemeClr val="tx1"/>
                </a:solidFill>
                <a:effectLst/>
                <a:latin typeface="Google Sans"/>
              </a:rPr>
              <a:t> AI can automate repetitive tasks, freeing up human time and resources for more creative and meaningful pursuits. This automation can lead to increased productivity, reduced costs, and improved quality of life.</a:t>
            </a:r>
          </a:p>
          <a:p>
            <a:pPr algn="l">
              <a:buFont typeface="+mj-lt"/>
              <a:buAutoNum type="arabicPeriod"/>
            </a:pPr>
            <a:r>
              <a:rPr lang="en-IE" b="0" i="0" u="none" strike="noStrike" dirty="0">
                <a:solidFill>
                  <a:schemeClr val="tx1"/>
                </a:solidFill>
                <a:effectLst/>
                <a:highlight>
                  <a:srgbClr val="FFFF00"/>
                </a:highlight>
                <a:latin typeface="Google Sans"/>
              </a:rPr>
              <a:t>Personalized Experiences: </a:t>
            </a:r>
            <a:r>
              <a:rPr lang="en-IE" b="0" i="0" u="none" strike="noStrike" dirty="0">
                <a:solidFill>
                  <a:schemeClr val="tx1"/>
                </a:solidFill>
                <a:effectLst/>
                <a:latin typeface="Google Sans"/>
              </a:rPr>
              <a:t>AI can tailor experiences to individual preferences and </a:t>
            </a:r>
            <a:r>
              <a:rPr lang="en-IE" b="0" i="0" u="none" strike="noStrike" dirty="0" err="1">
                <a:solidFill>
                  <a:schemeClr val="tx1"/>
                </a:solidFill>
                <a:effectLst/>
                <a:latin typeface="Google Sans"/>
              </a:rPr>
              <a:t>behaviors</a:t>
            </a:r>
            <a:r>
              <a:rPr lang="en-IE" b="0" i="0" u="none" strike="noStrike" dirty="0">
                <a:solidFill>
                  <a:schemeClr val="tx1"/>
                </a:solidFill>
                <a:effectLst/>
                <a:latin typeface="Google Sans"/>
              </a:rPr>
              <a:t>, providing a more personalized and engaging experience for users. This personalization can be seen in areas like product recommendations, search results, and learning experiences.</a:t>
            </a:r>
          </a:p>
          <a:p>
            <a:pPr algn="l">
              <a:buFont typeface="+mj-lt"/>
              <a:buAutoNum type="arabicPeriod"/>
            </a:pPr>
            <a:r>
              <a:rPr lang="en-IE" b="0" i="0" u="none" strike="noStrike" dirty="0">
                <a:solidFill>
                  <a:schemeClr val="tx1"/>
                </a:solidFill>
                <a:effectLst/>
                <a:highlight>
                  <a:srgbClr val="FFFF00"/>
                </a:highlight>
                <a:latin typeface="Google Sans"/>
              </a:rPr>
              <a:t>Augmented Human Capabilities: </a:t>
            </a:r>
            <a:r>
              <a:rPr lang="en-IE" b="0" i="0" u="none" strike="noStrike" dirty="0">
                <a:solidFill>
                  <a:schemeClr val="tx1"/>
                </a:solidFill>
                <a:effectLst/>
                <a:latin typeface="Google Sans"/>
              </a:rPr>
              <a:t>AI can augment human capabilities, extending our abilities beyond what we could achieve alone. This augmentation can be seen in areas like medical diagnosis, scientific research, and creative </a:t>
            </a:r>
            <a:r>
              <a:rPr lang="en-IE" b="0" i="0" u="none" strike="noStrike" dirty="0" err="1">
                <a:solidFill>
                  <a:schemeClr val="tx1"/>
                </a:solidFill>
                <a:effectLst/>
                <a:latin typeface="Google Sans"/>
              </a:rPr>
              <a:t>endeavors</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highlight>
                  <a:srgbClr val="FFFF00"/>
                </a:highlight>
                <a:latin typeface="Google Sans"/>
              </a:rPr>
              <a:t>Addressing Global Challenges</a:t>
            </a:r>
            <a:r>
              <a:rPr lang="en-IE" b="0" i="0" u="none" strike="noStrike" dirty="0">
                <a:solidFill>
                  <a:schemeClr val="tx1"/>
                </a:solidFill>
                <a:effectLst/>
                <a:latin typeface="Google Sans"/>
              </a:rPr>
              <a:t>: AI can help us address some of the world's most pressing challenges, such as climate change, poverty, and disease. AI-powered solutions can optimize resource allocation, improve healthcare delivery, and develop sustainable practices.</a:t>
            </a:r>
          </a:p>
          <a:p>
            <a:pPr algn="l">
              <a:buFont typeface="+mj-lt"/>
              <a:buAutoNum type="arabicPeriod"/>
            </a:pPr>
            <a:r>
              <a:rPr lang="en-IE" b="0" i="0" u="none" strike="noStrike" dirty="0">
                <a:solidFill>
                  <a:schemeClr val="tx1"/>
                </a:solidFill>
                <a:effectLst/>
                <a:highlight>
                  <a:srgbClr val="FFFF00"/>
                </a:highlight>
                <a:latin typeface="Google Sans"/>
              </a:rPr>
              <a:t>Unlocking New Frontiers: </a:t>
            </a:r>
            <a:r>
              <a:rPr lang="en-IE" b="0" i="0" u="none" strike="noStrike" dirty="0">
                <a:solidFill>
                  <a:schemeClr val="tx1"/>
                </a:solidFill>
                <a:effectLst/>
                <a:latin typeface="Google Sans"/>
              </a:rPr>
              <a:t>AI has the potential to unlock new frontiers in various fields, from space exploration to artificial general intelligence. These advancements could lead to breakthroughs that were previously unimaginable, shaping our future in ways we can only begin to foresee.</a:t>
            </a:r>
          </a:p>
          <a:p>
            <a:endParaRPr lang="en-US" dirty="0"/>
          </a:p>
        </p:txBody>
      </p:sp>
    </p:spTree>
    <p:extLst>
      <p:ext uri="{BB962C8B-B14F-4D97-AF65-F5344CB8AC3E}">
        <p14:creationId xmlns:p14="http://schemas.microsoft.com/office/powerpoint/2010/main" val="136105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E374-CBCB-D081-24D8-EE450E768DB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ED3BC2C-3976-8B6A-F969-9426BBFE74CF}"/>
              </a:ext>
            </a:extLst>
          </p:cNvPr>
          <p:cNvSpPr>
            <a:spLocks noGrp="1"/>
          </p:cNvSpPr>
          <p:nvPr>
            <p:ph sz="half" idx="1"/>
          </p:nvPr>
        </p:nvSpPr>
        <p:spPr>
          <a:xfrm>
            <a:off x="1154954" y="2603500"/>
            <a:ext cx="10059584" cy="3416301"/>
          </a:xfrm>
        </p:spPr>
        <p:txBody>
          <a:bodyPr/>
          <a:lstStyle/>
          <a:p>
            <a:r>
              <a:rPr lang="en-US" dirty="0">
                <a:hlinkClick r:id="rId2"/>
              </a:rPr>
              <a:t>https://www.thinknexttraining.com/top-10-cool-facts-about-artificial-intelligence.aspx</a:t>
            </a:r>
            <a:endParaRPr lang="en-US" dirty="0"/>
          </a:p>
          <a:p>
            <a:r>
              <a:rPr lang="en-US" dirty="0">
                <a:hlinkClick r:id="rId3"/>
              </a:rPr>
              <a:t>https://chat.openai.com/c/2016f950-b011-4042-9511-8afbd2499aa8</a:t>
            </a:r>
            <a:endParaRPr lang="en-US" dirty="0"/>
          </a:p>
          <a:p>
            <a:r>
              <a:rPr lang="en-US" dirty="0">
                <a:hlinkClick r:id="rId4"/>
              </a:rPr>
              <a:t>https://articlefiesta.com/blog/how-will-artificial-intelligence-will-change-the-world-in-2023/?amp=1&amp;gad_source=1&amp;gclid=Cj0KCQiA6vaqBhCbARIsACF9M6nlNV621MVqpvFdKgRzy69j6odg-n3RcR7kbrSoiMdylls_TeSbnfMaAuoIEALw_wcB</a:t>
            </a:r>
            <a:endParaRPr lang="en-US" dirty="0"/>
          </a:p>
          <a:p>
            <a:r>
              <a:rPr lang="en-US" dirty="0">
                <a:hlinkClick r:id="rId5"/>
              </a:rPr>
              <a:t>https://www.rand.org/pubs/research_reports/RR3139-1.html</a:t>
            </a:r>
            <a:endParaRPr lang="en-US" dirty="0"/>
          </a:p>
          <a:p>
            <a:r>
              <a:rPr lang="en-US" dirty="0">
                <a:hlinkClick r:id="rId6"/>
              </a:rPr>
              <a:t>https://www.classpoint.io/blog/10-ways-how-ai-is-used-in-education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38255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3723-3911-830B-A222-3B2E50D0B79E}"/>
              </a:ext>
            </a:extLst>
          </p:cNvPr>
          <p:cNvSpPr>
            <a:spLocks noGrp="1"/>
          </p:cNvSpPr>
          <p:nvPr>
            <p:ph type="title"/>
          </p:nvPr>
        </p:nvSpPr>
        <p:spPr/>
        <p:txBody>
          <a:bodyPr/>
          <a:lstStyle/>
          <a:p>
            <a:r>
              <a:rPr lang="en-US" dirty="0"/>
              <a:t>Transformer Architecture</a:t>
            </a:r>
          </a:p>
        </p:txBody>
      </p:sp>
      <p:sp>
        <p:nvSpPr>
          <p:cNvPr id="3" name="Content Placeholder 2">
            <a:extLst>
              <a:ext uri="{FF2B5EF4-FFF2-40B4-BE49-F238E27FC236}">
                <a16:creationId xmlns:a16="http://schemas.microsoft.com/office/drawing/2014/main" id="{7482E089-E148-5EEC-A6E5-6BD7AF526546}"/>
              </a:ext>
            </a:extLst>
          </p:cNvPr>
          <p:cNvSpPr>
            <a:spLocks noGrp="1"/>
          </p:cNvSpPr>
          <p:nvPr>
            <p:ph sz="half" idx="1"/>
          </p:nvPr>
        </p:nvSpPr>
        <p:spPr>
          <a:xfrm>
            <a:off x="472967" y="2070538"/>
            <a:ext cx="10951778" cy="4635062"/>
          </a:xfrm>
        </p:spPr>
        <p:txBody>
          <a:bodyPr>
            <a:normAutofit fontScale="47500" lnSpcReduction="20000"/>
          </a:bodyPr>
          <a:lstStyle/>
          <a:p>
            <a:pPr algn="l"/>
            <a:r>
              <a:rPr lang="en-IE" b="0" i="0" u="none" strike="noStrike" dirty="0">
                <a:solidFill>
                  <a:schemeClr val="tx1"/>
                </a:solidFill>
                <a:effectLst/>
                <a:latin typeface="Google Sans"/>
              </a:rPr>
              <a:t>Transformer architectures are a powerful and versatile type of neural network architecture that have revolutionized the field of natural language processing (NLP). They are particularly well-suited for tasks that involve understanding long-range dependencies between words in a sentence, such as machine translation and text summarization.</a:t>
            </a:r>
          </a:p>
          <a:p>
            <a:pPr algn="l"/>
            <a:r>
              <a:rPr lang="en-IE" b="0" i="0" u="none" strike="noStrike" dirty="0">
                <a:solidFill>
                  <a:schemeClr val="tx1"/>
                </a:solidFill>
                <a:effectLst/>
                <a:latin typeface="Google Sans"/>
              </a:rPr>
              <a:t>Key Features of Transformer Architectures:</a:t>
            </a:r>
          </a:p>
          <a:p>
            <a:pPr algn="l">
              <a:buFont typeface="Arial" panose="020B0604020202020204" pitchFamily="34" charset="0"/>
              <a:buChar char="•"/>
            </a:pPr>
            <a:r>
              <a:rPr lang="en-IE" b="0" i="0" u="none" strike="noStrike" dirty="0">
                <a:solidFill>
                  <a:schemeClr val="tx1"/>
                </a:solidFill>
                <a:effectLst/>
                <a:latin typeface="Google Sans"/>
              </a:rPr>
              <a:t>Self-Attention Mechanism: Transformers rely on a mechanism called self-attention, which allows the model to learn relationships between different parts of the input text. This is in contrast to traditional recurrent neural networks (RNNs), which can only learn relationships between nearby words.</a:t>
            </a:r>
          </a:p>
          <a:p>
            <a:pPr algn="l">
              <a:buFont typeface="Arial" panose="020B0604020202020204" pitchFamily="34" charset="0"/>
              <a:buChar char="•"/>
            </a:pPr>
            <a:r>
              <a:rPr lang="en-IE" b="0" i="0" u="none" strike="noStrike" dirty="0">
                <a:solidFill>
                  <a:schemeClr val="tx1"/>
                </a:solidFill>
                <a:effectLst/>
                <a:latin typeface="Google Sans"/>
              </a:rPr>
              <a:t>Encoder-Decoder Architecture: Transformers typically consist of an encoder and a decoder. The encoder takes the input text and transforms it into a representation that captures the meaning of the text. The decoder then takes this representation and generates the output text.</a:t>
            </a:r>
          </a:p>
          <a:p>
            <a:pPr algn="l">
              <a:buFont typeface="Arial" panose="020B0604020202020204" pitchFamily="34" charset="0"/>
              <a:buChar char="•"/>
            </a:pPr>
            <a:r>
              <a:rPr lang="en-IE" b="0" i="0" u="none" strike="noStrike" dirty="0">
                <a:solidFill>
                  <a:schemeClr val="tx1"/>
                </a:solidFill>
                <a:effectLst/>
                <a:latin typeface="Google Sans"/>
              </a:rPr>
              <a:t>Positional Encoding: Transformers use positional encoding to distinguish between different positions in the input text. This is important because the order of words in a sentence matters for its meaning.</a:t>
            </a:r>
          </a:p>
          <a:p>
            <a:pPr algn="l"/>
            <a:r>
              <a:rPr lang="en-IE" b="0" i="0" u="none" strike="noStrike" dirty="0">
                <a:solidFill>
                  <a:schemeClr val="tx1"/>
                </a:solidFill>
                <a:effectLst/>
                <a:latin typeface="Google Sans"/>
              </a:rPr>
              <a:t>Applications of Transformer Architectures:</a:t>
            </a:r>
          </a:p>
          <a:p>
            <a:pPr algn="l">
              <a:buFont typeface="Arial" panose="020B0604020202020204" pitchFamily="34" charset="0"/>
              <a:buChar char="•"/>
            </a:pPr>
            <a:r>
              <a:rPr lang="en-IE" b="0" i="0" u="none" strike="noStrike" dirty="0">
                <a:solidFill>
                  <a:schemeClr val="tx1"/>
                </a:solidFill>
                <a:effectLst/>
                <a:latin typeface="Google Sans"/>
              </a:rPr>
              <a:t>Machine Translation: Transformers have achieved state-of-the-art results on machine translation tasks. They are able to capture long-range dependencies between words in a sentence, which is essential for accurately translating between languages.</a:t>
            </a:r>
          </a:p>
          <a:p>
            <a:pPr algn="l">
              <a:buFont typeface="Arial" panose="020B0604020202020204" pitchFamily="34" charset="0"/>
              <a:buChar char="•"/>
            </a:pPr>
            <a:r>
              <a:rPr lang="en-IE" b="0" i="0" u="none" strike="noStrike" dirty="0">
                <a:solidFill>
                  <a:schemeClr val="tx1"/>
                </a:solidFill>
                <a:effectLst/>
                <a:latin typeface="Google Sans"/>
              </a:rPr>
              <a:t>Text Summarization: Transformers are also used for text summarization tasks. They are able to extract the most important information from a text and generate a shorter summary that captures the main points.</a:t>
            </a:r>
          </a:p>
          <a:p>
            <a:pPr algn="l">
              <a:buFont typeface="Arial" panose="020B0604020202020204" pitchFamily="34" charset="0"/>
              <a:buChar char="•"/>
            </a:pPr>
            <a:r>
              <a:rPr lang="en-IE" b="0" i="0" u="none" strike="noStrike" dirty="0">
                <a:solidFill>
                  <a:schemeClr val="tx1"/>
                </a:solidFill>
                <a:effectLst/>
                <a:latin typeface="Google Sans"/>
              </a:rPr>
              <a:t>Question Answering: Transformers can be used to answer questions about a piece of text. They can understand the context of the question and identify the relevant information in the text.</a:t>
            </a:r>
          </a:p>
          <a:p>
            <a:pPr algn="l">
              <a:buFont typeface="Arial" panose="020B0604020202020204" pitchFamily="34" charset="0"/>
              <a:buChar char="•"/>
            </a:pPr>
            <a:r>
              <a:rPr lang="en-IE" b="0" i="0" u="none" strike="noStrike" dirty="0">
                <a:solidFill>
                  <a:schemeClr val="tx1"/>
                </a:solidFill>
                <a:effectLst/>
                <a:latin typeface="Google Sans"/>
              </a:rPr>
              <a:t>Natural Language Generation: Transformers can be used to generate natural language text. They can be used to create chatbots, write creative text formats, or translate languages.</a:t>
            </a:r>
          </a:p>
          <a:p>
            <a:pPr algn="l"/>
            <a:r>
              <a:rPr lang="en-IE" b="0" i="0" u="none" strike="noStrike" dirty="0">
                <a:solidFill>
                  <a:schemeClr val="tx1"/>
                </a:solidFill>
                <a:effectLst/>
                <a:latin typeface="Google Sans"/>
              </a:rPr>
              <a:t>Impact of Transformer Architectures:</a:t>
            </a:r>
          </a:p>
          <a:p>
            <a:pPr algn="l"/>
            <a:r>
              <a:rPr lang="en-IE" b="0" i="0" u="none" strike="noStrike" dirty="0">
                <a:solidFill>
                  <a:schemeClr val="tx1"/>
                </a:solidFill>
                <a:effectLst/>
                <a:latin typeface="Google Sans"/>
              </a:rPr>
              <a:t>Transformer architectures have had a profound impact on the field of NLP. They have led to significant improvements in the performance of many NLP tasks, and they have opened up new possibilities for research in the field.</a:t>
            </a:r>
          </a:p>
          <a:p>
            <a:pPr algn="l"/>
            <a:r>
              <a:rPr lang="en-IE" b="0" i="0" u="none" strike="noStrike" dirty="0">
                <a:solidFill>
                  <a:schemeClr val="tx1"/>
                </a:solidFill>
                <a:effectLst/>
                <a:latin typeface="Google Sans"/>
              </a:rPr>
              <a:t>Here are some of the key benefits of using transformer architectures:</a:t>
            </a:r>
          </a:p>
          <a:p>
            <a:pPr algn="l">
              <a:buFont typeface="Arial" panose="020B0604020202020204" pitchFamily="34" charset="0"/>
              <a:buChar char="•"/>
            </a:pPr>
            <a:r>
              <a:rPr lang="en-IE" b="0" i="0" u="none" strike="noStrike" dirty="0">
                <a:solidFill>
                  <a:schemeClr val="tx1"/>
                </a:solidFill>
                <a:effectLst/>
                <a:latin typeface="Google Sans"/>
              </a:rPr>
              <a:t>Improved Accuracy: Transformers have been shown to achieve state-of-the-art results on a variety of NLP tasks.</a:t>
            </a:r>
          </a:p>
          <a:p>
            <a:pPr algn="l">
              <a:buFont typeface="Arial" panose="020B0604020202020204" pitchFamily="34" charset="0"/>
              <a:buChar char="•"/>
            </a:pPr>
            <a:r>
              <a:rPr lang="en-IE" b="0" i="0" u="none" strike="noStrike" dirty="0">
                <a:solidFill>
                  <a:schemeClr val="tx1"/>
                </a:solidFill>
                <a:effectLst/>
                <a:latin typeface="Google Sans"/>
              </a:rPr>
              <a:t>Scalability: Transformers can be scaled to handle large amounts of data, which makes them well-suited for real-world applications.</a:t>
            </a:r>
          </a:p>
          <a:p>
            <a:pPr algn="l">
              <a:buFont typeface="Arial" panose="020B0604020202020204" pitchFamily="34" charset="0"/>
              <a:buChar char="•"/>
            </a:pPr>
            <a:r>
              <a:rPr lang="en-IE" b="0" i="0" u="none" strike="noStrike" dirty="0">
                <a:solidFill>
                  <a:schemeClr val="tx1"/>
                </a:solidFill>
                <a:effectLst/>
                <a:latin typeface="Google Sans"/>
              </a:rPr>
              <a:t>Versatility: Transformers can be used for a wide variety of NLP tasks, from machine translation to text summarization to question answering.</a:t>
            </a:r>
          </a:p>
          <a:p>
            <a:endParaRPr lang="en-US" dirty="0"/>
          </a:p>
        </p:txBody>
      </p:sp>
    </p:spTree>
    <p:extLst>
      <p:ext uri="{BB962C8B-B14F-4D97-AF65-F5344CB8AC3E}">
        <p14:creationId xmlns:p14="http://schemas.microsoft.com/office/powerpoint/2010/main" val="41148186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5E39-730C-A8D2-2198-B9A7D3A87AF9}"/>
              </a:ext>
            </a:extLst>
          </p:cNvPr>
          <p:cNvSpPr>
            <a:spLocks noGrp="1"/>
          </p:cNvSpPr>
          <p:nvPr>
            <p:ph type="title"/>
          </p:nvPr>
        </p:nvSpPr>
        <p:spPr/>
        <p:txBody>
          <a:bodyPr/>
          <a:lstStyle/>
          <a:p>
            <a:r>
              <a:rPr lang="en-US" dirty="0"/>
              <a:t>GPT-3</a:t>
            </a:r>
          </a:p>
        </p:txBody>
      </p:sp>
      <p:sp>
        <p:nvSpPr>
          <p:cNvPr id="3" name="Content Placeholder 2">
            <a:extLst>
              <a:ext uri="{FF2B5EF4-FFF2-40B4-BE49-F238E27FC236}">
                <a16:creationId xmlns:a16="http://schemas.microsoft.com/office/drawing/2014/main" id="{C9B4965B-1DCC-7925-E62C-5F1F128314CC}"/>
              </a:ext>
            </a:extLst>
          </p:cNvPr>
          <p:cNvSpPr>
            <a:spLocks noGrp="1"/>
          </p:cNvSpPr>
          <p:nvPr>
            <p:ph sz="half" idx="1"/>
          </p:nvPr>
        </p:nvSpPr>
        <p:spPr>
          <a:xfrm>
            <a:off x="546539" y="2154621"/>
            <a:ext cx="10752082" cy="4571999"/>
          </a:xfrm>
        </p:spPr>
        <p:txBody>
          <a:bodyPr>
            <a:normAutofit fontScale="70000" lnSpcReduction="20000"/>
          </a:bodyPr>
          <a:lstStyle/>
          <a:p>
            <a:pPr algn="l"/>
            <a:r>
              <a:rPr lang="en-IE" b="0" i="0" u="none" strike="noStrike" dirty="0">
                <a:solidFill>
                  <a:schemeClr val="tx1"/>
                </a:solidFill>
                <a:effectLst/>
                <a:latin typeface="Google Sans"/>
              </a:rPr>
              <a:t>It is a powerful tool that can generate human-quality text, translate languages, write different kinds of creative content, and answer your questions in an informative way. GPT-3 is trained on a massive dataset of text and code, which allows it to learn the patterns and relationships between words and concepts. This makes it possible for GPT-3 to generate text that is both coherent and grammatically correct.</a:t>
            </a:r>
          </a:p>
          <a:p>
            <a:pPr algn="l"/>
            <a:r>
              <a:rPr lang="en-IE" b="0" i="0" u="none" strike="noStrike" dirty="0">
                <a:solidFill>
                  <a:schemeClr val="tx1"/>
                </a:solidFill>
                <a:effectLst/>
                <a:latin typeface="Google Sans"/>
              </a:rPr>
              <a:t>GPT-3 has been used in a variety of applications, including:</a:t>
            </a:r>
          </a:p>
          <a:p>
            <a:pPr algn="l">
              <a:buFont typeface="Arial" panose="020B0604020202020204" pitchFamily="34" charset="0"/>
              <a:buChar char="•"/>
            </a:pPr>
            <a:r>
              <a:rPr lang="en-IE" b="0" i="0" u="none" strike="noStrike" dirty="0">
                <a:solidFill>
                  <a:schemeClr val="tx1"/>
                </a:solidFill>
                <a:effectLst/>
                <a:latin typeface="Google Sans"/>
              </a:rPr>
              <a:t>Chatbots: GPT-3 can be used to create chatbots that can hold conversations with humans in a natural way.</a:t>
            </a:r>
          </a:p>
          <a:p>
            <a:pPr algn="l">
              <a:buFont typeface="Arial" panose="020B0604020202020204" pitchFamily="34" charset="0"/>
              <a:buChar char="•"/>
            </a:pPr>
            <a:r>
              <a:rPr lang="en-IE" b="0" i="0" u="none" strike="noStrike" dirty="0">
                <a:solidFill>
                  <a:schemeClr val="tx1"/>
                </a:solidFill>
                <a:effectLst/>
                <a:latin typeface="Google Sans"/>
              </a:rPr>
              <a:t>Machine translation: GPT-3 can be used to translate languages, and it has been shown to be more accurate than traditional machine translation methods.</a:t>
            </a:r>
          </a:p>
          <a:p>
            <a:pPr algn="l">
              <a:buFont typeface="Arial" panose="020B0604020202020204" pitchFamily="34" charset="0"/>
              <a:buChar char="•"/>
            </a:pPr>
            <a:r>
              <a:rPr lang="en-IE" b="0" i="0" u="none" strike="noStrike" dirty="0">
                <a:solidFill>
                  <a:schemeClr val="tx1"/>
                </a:solidFill>
                <a:effectLst/>
                <a:latin typeface="Google Sans"/>
              </a:rPr>
              <a:t>Creative writing: GPT-3 can be used to generate different kinds of creative content, such as poems, </a:t>
            </a:r>
            <a:r>
              <a:rPr lang="en-IE" b="0" i="0" u="none" strike="noStrike" dirty="0" err="1">
                <a:solidFill>
                  <a:schemeClr val="tx1"/>
                </a:solidFill>
                <a:effectLst/>
                <a:latin typeface="Google Sans"/>
              </a:rPr>
              <a:t>code,scripts</a:t>
            </a:r>
            <a:r>
              <a:rPr lang="en-IE" b="0" i="0" u="none" strike="noStrike" dirty="0">
                <a:solidFill>
                  <a:schemeClr val="tx1"/>
                </a:solidFill>
                <a:effectLst/>
                <a:latin typeface="Google Sans"/>
              </a:rPr>
              <a:t>, musical pieces, email, letters, etc.</a:t>
            </a:r>
          </a:p>
          <a:p>
            <a:pPr algn="l">
              <a:buFont typeface="Arial" panose="020B0604020202020204" pitchFamily="34" charset="0"/>
              <a:buChar char="•"/>
            </a:pPr>
            <a:r>
              <a:rPr lang="en-IE" b="0" i="0" u="none" strike="noStrike" dirty="0">
                <a:solidFill>
                  <a:schemeClr val="tx1"/>
                </a:solidFill>
                <a:effectLst/>
                <a:latin typeface="Google Sans"/>
              </a:rPr>
              <a:t>Answering questions: GPT-3 can be used to answer questions in an informative way, even if they are open ended, challenging, or strange.</a:t>
            </a:r>
          </a:p>
          <a:p>
            <a:pPr algn="l"/>
            <a:r>
              <a:rPr lang="en-IE" b="0" i="0" u="none" strike="noStrike" dirty="0">
                <a:solidFill>
                  <a:schemeClr val="tx1"/>
                </a:solidFill>
                <a:effectLst/>
                <a:latin typeface="Google Sans"/>
              </a:rPr>
              <a:t>GPT-3 is a powerful tool that has the potential to revolutionize the way we interact with computers. However, it is important to use GPT-3 responsibly and to be aware of its limitations.</a:t>
            </a:r>
          </a:p>
          <a:p>
            <a:pPr algn="l"/>
            <a:r>
              <a:rPr lang="en-IE" b="0" i="0" u="none" strike="noStrike" dirty="0">
                <a:solidFill>
                  <a:schemeClr val="tx1"/>
                </a:solidFill>
                <a:effectLst/>
                <a:latin typeface="Google Sans"/>
              </a:rPr>
              <a:t>Here are some of the limitations of GPT-3:</a:t>
            </a:r>
          </a:p>
          <a:p>
            <a:pPr algn="l">
              <a:buFont typeface="Arial" panose="020B0604020202020204" pitchFamily="34" charset="0"/>
              <a:buChar char="•"/>
            </a:pPr>
            <a:r>
              <a:rPr lang="en-IE" b="0" i="0" u="none" strike="noStrike" dirty="0">
                <a:solidFill>
                  <a:schemeClr val="tx1"/>
                </a:solidFill>
                <a:effectLst/>
                <a:latin typeface="Google Sans"/>
              </a:rPr>
              <a:t>GPT-3 can be biased: GPT-3 is trained on a massive dataset of text and code, which may reflect the biases of the real world. This can lead to GPT-3 generating biased or discriminatory text.</a:t>
            </a:r>
          </a:p>
          <a:p>
            <a:pPr algn="l">
              <a:buFont typeface="Arial" panose="020B0604020202020204" pitchFamily="34" charset="0"/>
              <a:buChar char="•"/>
            </a:pPr>
            <a:r>
              <a:rPr lang="en-IE" b="0" i="0" u="none" strike="noStrike" dirty="0">
                <a:solidFill>
                  <a:schemeClr val="tx1"/>
                </a:solidFill>
                <a:effectLst/>
                <a:latin typeface="Google Sans"/>
              </a:rPr>
              <a:t>GPT-3 can be easily fooled: GPT-3 is a powerful tool, but it can also be easily fooled. For example, GPT-3 can be tricked into generating incorrect or harmful text if it is given misleading or biased information.</a:t>
            </a:r>
          </a:p>
          <a:p>
            <a:pPr algn="l">
              <a:buFont typeface="Arial" panose="020B0604020202020204" pitchFamily="34" charset="0"/>
              <a:buChar char="•"/>
            </a:pPr>
            <a:r>
              <a:rPr lang="en-IE" b="0" i="0" u="none" strike="noStrike" dirty="0">
                <a:solidFill>
                  <a:schemeClr val="tx1"/>
                </a:solidFill>
                <a:effectLst/>
                <a:latin typeface="Google Sans"/>
              </a:rPr>
              <a:t>GPT-3 is still under development: GPT-3 is a powerful tool, but it is still under development. This means that it is not always reliable or accurate.</a:t>
            </a:r>
          </a:p>
          <a:p>
            <a:pPr algn="l"/>
            <a:r>
              <a:rPr lang="en-IE" b="0" i="0" u="none" strike="noStrike" dirty="0">
                <a:solidFill>
                  <a:schemeClr val="tx1"/>
                </a:solidFill>
                <a:effectLst/>
                <a:latin typeface="Google Sans"/>
              </a:rPr>
              <a:t>Overall, GPT-3 is a powerful tool with the potential to revolutionize the way we interact with computers. However, it is important to use GPT-3 responsibly and to be aware of its limitations.</a:t>
            </a:r>
          </a:p>
        </p:txBody>
      </p:sp>
    </p:spTree>
    <p:extLst>
      <p:ext uri="{BB962C8B-B14F-4D97-AF65-F5344CB8AC3E}">
        <p14:creationId xmlns:p14="http://schemas.microsoft.com/office/powerpoint/2010/main" val="62648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40FB-689F-A66D-85EB-EA63CE1CB337}"/>
              </a:ext>
            </a:extLst>
          </p:cNvPr>
          <p:cNvSpPr>
            <a:spLocks noGrp="1"/>
          </p:cNvSpPr>
          <p:nvPr>
            <p:ph type="title"/>
          </p:nvPr>
        </p:nvSpPr>
        <p:spPr/>
        <p:txBody>
          <a:bodyPr/>
          <a:lstStyle/>
          <a:p>
            <a:r>
              <a:rPr lang="en-IE" b="0" i="0" u="none" strike="noStrike" dirty="0">
                <a:solidFill>
                  <a:srgbClr val="ECECF1"/>
                </a:solidFill>
                <a:effectLst/>
                <a:latin typeface="Söhne"/>
              </a:rPr>
              <a:t>Challenges of AI</a:t>
            </a:r>
            <a:endParaRPr lang="en-US" dirty="0"/>
          </a:p>
        </p:txBody>
      </p:sp>
      <p:sp>
        <p:nvSpPr>
          <p:cNvPr id="3" name="Content Placeholder 2">
            <a:extLst>
              <a:ext uri="{FF2B5EF4-FFF2-40B4-BE49-F238E27FC236}">
                <a16:creationId xmlns:a16="http://schemas.microsoft.com/office/drawing/2014/main" id="{567D85D0-8431-16CC-ECA1-4CA26568AEFB}"/>
              </a:ext>
            </a:extLst>
          </p:cNvPr>
          <p:cNvSpPr>
            <a:spLocks noGrp="1"/>
          </p:cNvSpPr>
          <p:nvPr>
            <p:ph idx="1"/>
          </p:nvPr>
        </p:nvSpPr>
        <p:spPr>
          <a:xfrm>
            <a:off x="399393" y="2185059"/>
            <a:ext cx="6621517" cy="4672941"/>
          </a:xfrm>
        </p:spPr>
        <p:txBody>
          <a:bodyPr>
            <a:normAutofit fontScale="92500" lnSpcReduction="20000"/>
          </a:bodyPr>
          <a:lstStyle/>
          <a:p>
            <a:pPr algn="l">
              <a:buFont typeface="+mj-lt"/>
              <a:buAutoNum type="arabicPeriod"/>
            </a:pPr>
            <a:r>
              <a:rPr lang="en-IE" b="1" i="0" u="none" strike="noStrike" dirty="0">
                <a:solidFill>
                  <a:schemeClr val="tx1"/>
                </a:solidFill>
                <a:effectLst/>
                <a:latin typeface="Google Sans"/>
              </a:rPr>
              <a:t>Bias and Fairness</a:t>
            </a:r>
            <a:r>
              <a:rPr lang="en-IE" b="0" i="0" u="none" strike="noStrike" dirty="0">
                <a:solidFill>
                  <a:schemeClr val="tx1"/>
                </a:solidFill>
                <a:effectLst/>
                <a:latin typeface="Google Sans"/>
              </a:rPr>
              <a:t>: AI systems are trained on data that reflects the biases of the real world. These biases can be amplified in AI algorithms, leading to unfair and discriminatory outcomes. For example, an AI system used for hiring might </a:t>
            </a:r>
            <a:r>
              <a:rPr lang="en-IE" b="0" i="0" u="none" strike="noStrike" dirty="0" err="1">
                <a:solidFill>
                  <a:schemeClr val="tx1"/>
                </a:solidFill>
                <a:effectLst/>
                <a:latin typeface="Google Sans"/>
              </a:rPr>
              <a:t>favor</a:t>
            </a:r>
            <a:r>
              <a:rPr lang="en-IE" b="0" i="0" u="none" strike="noStrike" dirty="0">
                <a:solidFill>
                  <a:schemeClr val="tx1"/>
                </a:solidFill>
                <a:effectLst/>
                <a:latin typeface="Google Sans"/>
              </a:rPr>
              <a:t> certain demographic groups over others, perpetuating existing inequalities.</a:t>
            </a:r>
          </a:p>
          <a:p>
            <a:pPr algn="l">
              <a:buFont typeface="+mj-lt"/>
              <a:buAutoNum type="arabicPeriod"/>
            </a:pPr>
            <a:r>
              <a:rPr lang="en-IE" b="1" i="0" u="none" strike="noStrike" dirty="0" err="1">
                <a:solidFill>
                  <a:schemeClr val="tx1"/>
                </a:solidFill>
                <a:effectLst/>
                <a:latin typeface="Google Sans"/>
              </a:rPr>
              <a:t>Explainability</a:t>
            </a:r>
            <a:r>
              <a:rPr lang="en-IE" b="1" i="0" u="none" strike="noStrike" dirty="0">
                <a:solidFill>
                  <a:schemeClr val="tx1"/>
                </a:solidFill>
                <a:effectLst/>
                <a:latin typeface="Google Sans"/>
              </a:rPr>
              <a:t> and Transparency:</a:t>
            </a:r>
            <a:r>
              <a:rPr lang="en-IE" b="0" i="0" u="none" strike="noStrike" dirty="0">
                <a:solidFill>
                  <a:schemeClr val="tx1"/>
                </a:solidFill>
                <a:effectLst/>
                <a:latin typeface="Google Sans"/>
              </a:rPr>
              <a:t> Many AI systems are complex and opaque, making it difficult to understand how they make decisions. This lack of transparency can lead to concerns about accountability and potential misuse. For instance, an AI system used for criminal justice might flag certain individuals for further scrutiny without providing clear explanations for its decisions.</a:t>
            </a:r>
          </a:p>
          <a:p>
            <a:pPr algn="l">
              <a:buFont typeface="+mj-lt"/>
              <a:buAutoNum type="arabicPeriod"/>
            </a:pPr>
            <a:r>
              <a:rPr lang="en-IE" b="1" i="0" u="none" strike="noStrike" dirty="0">
                <a:solidFill>
                  <a:schemeClr val="tx1"/>
                </a:solidFill>
                <a:effectLst/>
                <a:latin typeface="Google Sans"/>
              </a:rPr>
              <a:t>Privacy and Security</a:t>
            </a:r>
            <a:r>
              <a:rPr lang="en-IE" b="0" i="0" u="none" strike="noStrike" dirty="0">
                <a:solidFill>
                  <a:schemeClr val="tx1"/>
                </a:solidFill>
                <a:effectLst/>
                <a:latin typeface="Google Sans"/>
              </a:rPr>
              <a:t>: AI systems often collect and process vast amounts of personal data. This raises concerns about privacy and the potential for misuse of this data. AI systems could be used to track individuals, monitor online activity, or even manipulate </a:t>
            </a:r>
            <a:r>
              <a:rPr lang="en-IE" b="0" i="0" u="none" strike="noStrike" dirty="0" err="1">
                <a:solidFill>
                  <a:schemeClr val="tx1"/>
                </a:solidFill>
                <a:effectLst/>
                <a:latin typeface="Google Sans"/>
              </a:rPr>
              <a:t>behavior</a:t>
            </a:r>
            <a:r>
              <a:rPr lang="en-IE" b="0" i="0" u="none" strike="noStrike" dirty="0">
                <a:solidFill>
                  <a:schemeClr val="tx1"/>
                </a:solidFill>
                <a:effectLst/>
                <a:latin typeface="Google Sans"/>
              </a:rPr>
              <a:t>.</a:t>
            </a:r>
          </a:p>
          <a:p>
            <a:pPr algn="l">
              <a:buFont typeface="+mj-lt"/>
              <a:buAutoNum type="arabicPeriod"/>
            </a:pPr>
            <a:r>
              <a:rPr lang="en-IE" b="1" i="0" u="none" strike="noStrike" dirty="0">
                <a:solidFill>
                  <a:schemeClr val="tx1"/>
                </a:solidFill>
                <a:effectLst/>
                <a:latin typeface="Google Sans"/>
              </a:rPr>
              <a:t>Accountability and Responsibility</a:t>
            </a:r>
            <a:r>
              <a:rPr lang="en-IE" b="0" i="0" u="none" strike="noStrike" dirty="0">
                <a:solidFill>
                  <a:schemeClr val="tx1"/>
                </a:solidFill>
                <a:effectLst/>
                <a:latin typeface="Google Sans"/>
              </a:rPr>
              <a:t>: When AI systems make mistakes or cause harm, it is not always clear who is responsible. This can lead to challenges in holding individuals or organizations accountable for the consequences of AI.</a:t>
            </a:r>
          </a:p>
          <a:p>
            <a:endParaRPr lang="en-US" dirty="0"/>
          </a:p>
        </p:txBody>
      </p:sp>
      <p:pic>
        <p:nvPicPr>
          <p:cNvPr id="16386" name="Picture 2" descr="Premium AI Image | Futuristic robot using computer laptop AI generated">
            <a:extLst>
              <a:ext uri="{FF2B5EF4-FFF2-40B4-BE49-F238E27FC236}">
                <a16:creationId xmlns:a16="http://schemas.microsoft.com/office/drawing/2014/main" id="{CDCC14E8-FFFB-91B3-4783-74E641F743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872" y="2185059"/>
            <a:ext cx="4518561" cy="45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619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D1B5-4DED-B16C-D121-90F01B4F40BD}"/>
              </a:ext>
            </a:extLst>
          </p:cNvPr>
          <p:cNvSpPr>
            <a:spLocks noGrp="1"/>
          </p:cNvSpPr>
          <p:nvPr>
            <p:ph type="title"/>
          </p:nvPr>
        </p:nvSpPr>
        <p:spPr/>
        <p:txBody>
          <a:bodyPr/>
          <a:lstStyle/>
          <a:p>
            <a:r>
              <a:rPr lang="en-US" dirty="0"/>
              <a:t>What is Bias</a:t>
            </a:r>
          </a:p>
        </p:txBody>
      </p:sp>
      <p:sp>
        <p:nvSpPr>
          <p:cNvPr id="3" name="Content Placeholder 2">
            <a:extLst>
              <a:ext uri="{FF2B5EF4-FFF2-40B4-BE49-F238E27FC236}">
                <a16:creationId xmlns:a16="http://schemas.microsoft.com/office/drawing/2014/main" id="{F170E9D7-C22E-E659-312F-87FA627A07CB}"/>
              </a:ext>
            </a:extLst>
          </p:cNvPr>
          <p:cNvSpPr>
            <a:spLocks noGrp="1"/>
          </p:cNvSpPr>
          <p:nvPr>
            <p:ph idx="1"/>
          </p:nvPr>
        </p:nvSpPr>
        <p:spPr>
          <a:xfrm>
            <a:off x="882869" y="2354317"/>
            <a:ext cx="10131972" cy="4162097"/>
          </a:xfrm>
        </p:spPr>
        <p:txBody>
          <a:bodyPr>
            <a:normAutofit lnSpcReduction="10000"/>
          </a:bodyPr>
          <a:lstStyle/>
          <a:p>
            <a:pPr algn="l"/>
            <a:r>
              <a:rPr lang="en-IE" b="0" i="0" u="none" strike="noStrike" dirty="0">
                <a:solidFill>
                  <a:schemeClr val="tx1"/>
                </a:solidFill>
                <a:effectLst/>
                <a:latin typeface="Google Sans"/>
              </a:rPr>
              <a:t>Bias in AI, also known as machine learning bias or algorithmic bias, refers to the tendency of AI systems to reflect human biases in the data they are trained on. These biases can lead to unfair and discriminatory outcomes, particularly for marginalized groups.</a:t>
            </a:r>
          </a:p>
          <a:p>
            <a:pPr algn="l"/>
            <a:r>
              <a:rPr lang="en-IE" b="0" i="0" u="none" strike="noStrike" dirty="0">
                <a:solidFill>
                  <a:schemeClr val="tx1"/>
                </a:solidFill>
                <a:effectLst/>
                <a:latin typeface="Google Sans"/>
              </a:rPr>
              <a:t>Sources of Bias in AI</a:t>
            </a:r>
          </a:p>
          <a:p>
            <a:pPr algn="l">
              <a:buFont typeface="+mj-lt"/>
              <a:buAutoNum type="arabicPeriod"/>
            </a:pPr>
            <a:r>
              <a:rPr lang="en-IE" b="0" i="0" u="none" strike="noStrike" dirty="0">
                <a:solidFill>
                  <a:schemeClr val="tx1"/>
                </a:solidFill>
                <a:effectLst/>
                <a:highlight>
                  <a:srgbClr val="FFFF00"/>
                </a:highlight>
                <a:latin typeface="Google Sans"/>
              </a:rPr>
              <a:t>Biased Data:</a:t>
            </a:r>
            <a:r>
              <a:rPr lang="en-IE" b="0" i="0" u="none" strike="noStrike" dirty="0">
                <a:solidFill>
                  <a:schemeClr val="tx1"/>
                </a:solidFill>
                <a:effectLst/>
                <a:latin typeface="Google Sans"/>
              </a:rPr>
              <a:t> When AI systems are trained on biased data, they learn to perpetuate and amplify those biases in their predictions and decisions. This can happen when data is collected from biased sources, such as social media or historical records, or when data is not properly cleaned and filtered to remove bias.</a:t>
            </a:r>
          </a:p>
          <a:p>
            <a:pPr algn="l">
              <a:buFont typeface="+mj-lt"/>
              <a:buAutoNum type="arabicPeriod"/>
            </a:pPr>
            <a:r>
              <a:rPr lang="en-IE" b="0" i="0" u="none" strike="noStrike" dirty="0">
                <a:solidFill>
                  <a:schemeClr val="tx1"/>
                </a:solidFill>
                <a:effectLst/>
                <a:highlight>
                  <a:srgbClr val="FFFF00"/>
                </a:highlight>
                <a:latin typeface="Google Sans"/>
              </a:rPr>
              <a:t>Algorithmic Design: </a:t>
            </a:r>
            <a:r>
              <a:rPr lang="en-IE" b="0" i="0" u="none" strike="noStrike" dirty="0">
                <a:solidFill>
                  <a:schemeClr val="tx1"/>
                </a:solidFill>
                <a:effectLst/>
                <a:latin typeface="Google Sans"/>
              </a:rPr>
              <a:t>Bias can also be introduced during the design of AI algorithms. For example, if an algorithm is designed to prioritize certain features over others, it may unintentionally </a:t>
            </a:r>
            <a:r>
              <a:rPr lang="en-IE" b="0" i="0" u="none" strike="noStrike" dirty="0" err="1">
                <a:solidFill>
                  <a:schemeClr val="tx1"/>
                </a:solidFill>
                <a:effectLst/>
                <a:latin typeface="Google Sans"/>
              </a:rPr>
              <a:t>favor</a:t>
            </a:r>
            <a:r>
              <a:rPr lang="en-IE" b="0" i="0" u="none" strike="noStrike" dirty="0">
                <a:solidFill>
                  <a:schemeClr val="tx1"/>
                </a:solidFill>
                <a:effectLst/>
                <a:latin typeface="Google Sans"/>
              </a:rPr>
              <a:t> certain groups of people.</a:t>
            </a:r>
          </a:p>
          <a:p>
            <a:pPr algn="l">
              <a:buFont typeface="+mj-lt"/>
              <a:buAutoNum type="arabicPeriod"/>
            </a:pPr>
            <a:r>
              <a:rPr lang="en-IE" b="0" i="0" u="none" strike="noStrike" dirty="0">
                <a:solidFill>
                  <a:schemeClr val="tx1"/>
                </a:solidFill>
                <a:effectLst/>
                <a:highlight>
                  <a:srgbClr val="FFFF00"/>
                </a:highlight>
                <a:latin typeface="Google Sans"/>
              </a:rPr>
              <a:t>Human Oversight: </a:t>
            </a:r>
            <a:r>
              <a:rPr lang="en-IE" b="0" i="0" u="none" strike="noStrike" dirty="0">
                <a:solidFill>
                  <a:schemeClr val="tx1"/>
                </a:solidFill>
                <a:effectLst/>
                <a:latin typeface="Google Sans"/>
              </a:rPr>
              <a:t>Even with unbiased data and algorithms, bias can still creep in through human oversight. For instance, if the developers and maintainers of an AI system are not aware of potential biases, they may not take steps to mitigate them.</a:t>
            </a:r>
          </a:p>
          <a:p>
            <a:endParaRPr lang="en-US" dirty="0"/>
          </a:p>
        </p:txBody>
      </p:sp>
    </p:spTree>
    <p:extLst>
      <p:ext uri="{BB962C8B-B14F-4D97-AF65-F5344CB8AC3E}">
        <p14:creationId xmlns:p14="http://schemas.microsoft.com/office/powerpoint/2010/main" val="549067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40FB-689F-A66D-85EB-EA63CE1CB337}"/>
              </a:ext>
            </a:extLst>
          </p:cNvPr>
          <p:cNvSpPr>
            <a:spLocks noGrp="1"/>
          </p:cNvSpPr>
          <p:nvPr>
            <p:ph type="title"/>
          </p:nvPr>
        </p:nvSpPr>
        <p:spPr/>
        <p:txBody>
          <a:bodyPr/>
          <a:lstStyle/>
          <a:p>
            <a:r>
              <a:rPr lang="en-IE" b="0" i="0" u="none" strike="noStrike" dirty="0">
                <a:solidFill>
                  <a:srgbClr val="ECECF1"/>
                </a:solidFill>
                <a:effectLst/>
                <a:latin typeface="Söhne"/>
              </a:rPr>
              <a:t>Ethical Considerations</a:t>
            </a:r>
            <a:endParaRPr lang="en-US" dirty="0"/>
          </a:p>
        </p:txBody>
      </p:sp>
      <p:sp>
        <p:nvSpPr>
          <p:cNvPr id="3" name="Content Placeholder 2">
            <a:extLst>
              <a:ext uri="{FF2B5EF4-FFF2-40B4-BE49-F238E27FC236}">
                <a16:creationId xmlns:a16="http://schemas.microsoft.com/office/drawing/2014/main" id="{567D85D0-8431-16CC-ECA1-4CA26568AEFB}"/>
              </a:ext>
            </a:extLst>
          </p:cNvPr>
          <p:cNvSpPr>
            <a:spLocks noGrp="1"/>
          </p:cNvSpPr>
          <p:nvPr>
            <p:ph idx="1"/>
          </p:nvPr>
        </p:nvSpPr>
        <p:spPr>
          <a:xfrm>
            <a:off x="462455" y="2165131"/>
            <a:ext cx="7767145" cy="4692869"/>
          </a:xfrm>
        </p:spPr>
        <p:txBody>
          <a:bodyPr>
            <a:normAutofit fontScale="77500" lnSpcReduction="20000"/>
          </a:bodyPr>
          <a:lstStyle/>
          <a:p>
            <a:pPr algn="l">
              <a:buFont typeface="+mj-lt"/>
              <a:buAutoNum type="arabicPeriod"/>
            </a:pPr>
            <a:r>
              <a:rPr lang="en-IE" b="1" i="0" u="none" strike="noStrike" dirty="0">
                <a:solidFill>
                  <a:schemeClr val="tx1"/>
                </a:solidFill>
                <a:effectLst/>
                <a:latin typeface="Google Sans"/>
              </a:rPr>
              <a:t>Human Control and Autonomy</a:t>
            </a:r>
            <a:r>
              <a:rPr lang="en-IE" b="0" i="0" u="none" strike="noStrike" dirty="0">
                <a:solidFill>
                  <a:schemeClr val="tx1"/>
                </a:solidFill>
                <a:effectLst/>
                <a:latin typeface="Google Sans"/>
              </a:rPr>
              <a:t>: AI should be developed and used in a way that respects human autonomy and control. We should not create AI systems that can make decisions without human oversight or that could pose a threat to human control.</a:t>
            </a:r>
          </a:p>
          <a:p>
            <a:pPr algn="l">
              <a:buFont typeface="+mj-lt"/>
              <a:buAutoNum type="arabicPeriod"/>
            </a:pPr>
            <a:r>
              <a:rPr lang="en-IE" b="1" i="0" u="none" strike="noStrike" dirty="0">
                <a:solidFill>
                  <a:schemeClr val="tx1"/>
                </a:solidFill>
                <a:effectLst/>
                <a:latin typeface="Google Sans"/>
              </a:rPr>
              <a:t>Benefit to Society:</a:t>
            </a:r>
            <a:r>
              <a:rPr lang="en-IE" b="0" i="0" u="none" strike="noStrike" dirty="0">
                <a:solidFill>
                  <a:schemeClr val="tx1"/>
                </a:solidFill>
                <a:effectLst/>
                <a:latin typeface="Google Sans"/>
              </a:rPr>
              <a:t> AI should be used for the benefit of humanity and should not cause harm. We should avoid developing AI systems that could be used for malicious purposes, such as autonomous weapons or systems that could manipulate or exploit people.</a:t>
            </a:r>
          </a:p>
          <a:p>
            <a:pPr algn="l">
              <a:buFont typeface="+mj-lt"/>
              <a:buAutoNum type="arabicPeriod"/>
            </a:pPr>
            <a:r>
              <a:rPr lang="en-IE" b="1" i="0" u="none" strike="noStrike" dirty="0">
                <a:solidFill>
                  <a:schemeClr val="tx1"/>
                </a:solidFill>
                <a:effectLst/>
                <a:latin typeface="Google Sans"/>
              </a:rPr>
              <a:t>Justice and Fairness:</a:t>
            </a:r>
            <a:r>
              <a:rPr lang="en-IE" b="0" i="0" u="none" strike="noStrike" dirty="0">
                <a:solidFill>
                  <a:schemeClr val="tx1"/>
                </a:solidFill>
                <a:effectLst/>
                <a:latin typeface="Google Sans"/>
              </a:rPr>
              <a:t> AI should be used in a fair and just manner. We should strive to develop AI systems that do not discriminate or perpetuate existing inequalities.</a:t>
            </a:r>
          </a:p>
          <a:p>
            <a:pPr algn="l">
              <a:buFont typeface="+mj-lt"/>
              <a:buAutoNum type="arabicPeriod"/>
            </a:pPr>
            <a:r>
              <a:rPr lang="en-IE" b="1" i="0" u="none" strike="noStrike" dirty="0">
                <a:solidFill>
                  <a:schemeClr val="tx1"/>
                </a:solidFill>
                <a:effectLst/>
                <a:latin typeface="Google Sans"/>
              </a:rPr>
              <a:t>Privacy and Confidentiality:</a:t>
            </a:r>
            <a:r>
              <a:rPr lang="en-IE" b="0" i="0" u="none" strike="noStrike" dirty="0">
                <a:solidFill>
                  <a:schemeClr val="tx1"/>
                </a:solidFill>
                <a:effectLst/>
                <a:latin typeface="Google Sans"/>
              </a:rPr>
              <a:t> AI should respect the privacy and confidentiality of individuals. We should ensure that AI systems collect and use data in a responsible and ethical manner.</a:t>
            </a:r>
          </a:p>
          <a:p>
            <a:pPr algn="l">
              <a:buFont typeface="+mj-lt"/>
              <a:buAutoNum type="arabicPeriod"/>
            </a:pPr>
            <a:r>
              <a:rPr lang="en-IE" b="1" i="0" u="none" strike="noStrike" dirty="0">
                <a:solidFill>
                  <a:schemeClr val="tx1"/>
                </a:solidFill>
                <a:effectLst/>
                <a:latin typeface="Google Sans"/>
              </a:rPr>
              <a:t>Reliability and Safety:</a:t>
            </a:r>
            <a:r>
              <a:rPr lang="en-IE" b="0" i="0" u="none" strike="noStrike" dirty="0">
                <a:solidFill>
                  <a:schemeClr val="tx1"/>
                </a:solidFill>
                <a:effectLst/>
                <a:latin typeface="Google Sans"/>
              </a:rPr>
              <a:t> AI systems should be reliable and safe. We should take steps to mitigate the risks of AI systems causing harm or making mistakes.</a:t>
            </a:r>
          </a:p>
          <a:p>
            <a:pPr algn="l">
              <a:buFont typeface="+mj-lt"/>
              <a:buAutoNum type="arabicPeriod"/>
            </a:pPr>
            <a:r>
              <a:rPr lang="en-IE" b="1" i="0" u="none" strike="noStrike" dirty="0">
                <a:solidFill>
                  <a:schemeClr val="tx1"/>
                </a:solidFill>
                <a:effectLst/>
                <a:latin typeface="Google Sans"/>
              </a:rPr>
              <a:t>Social and Economic Impact</a:t>
            </a:r>
            <a:r>
              <a:rPr lang="en-IE" b="0" i="0" u="none" strike="noStrike" dirty="0">
                <a:solidFill>
                  <a:schemeClr val="tx1"/>
                </a:solidFill>
                <a:effectLst/>
                <a:latin typeface="Google Sans"/>
              </a:rPr>
              <a:t>: We should consider the potential social and economic impacts of AI, both positive and negative. We should develop policies and strategies to mitigate potential negative impacts and ensure that AI is used for the benefit of society as a whole.</a:t>
            </a:r>
          </a:p>
          <a:p>
            <a:pPr algn="l">
              <a:buFont typeface="+mj-lt"/>
              <a:buAutoNum type="arabicPeriod"/>
            </a:pPr>
            <a:r>
              <a:rPr lang="en-IE" b="1" i="0" u="none" strike="noStrike" dirty="0">
                <a:solidFill>
                  <a:schemeClr val="tx1"/>
                </a:solidFill>
                <a:effectLst/>
                <a:latin typeface="Google Sans"/>
              </a:rPr>
              <a:t>Transparency and </a:t>
            </a:r>
            <a:r>
              <a:rPr lang="en-IE" b="1" i="0" u="none" strike="noStrike" dirty="0" err="1">
                <a:solidFill>
                  <a:schemeClr val="tx1"/>
                </a:solidFill>
                <a:effectLst/>
                <a:latin typeface="Google Sans"/>
              </a:rPr>
              <a:t>Explainability</a:t>
            </a:r>
            <a:r>
              <a:rPr lang="en-IE" b="1" i="0" u="none" strike="noStrike" dirty="0">
                <a:solidFill>
                  <a:schemeClr val="tx1"/>
                </a:solidFill>
                <a:effectLst/>
                <a:latin typeface="Google Sans"/>
              </a:rPr>
              <a:t>: </a:t>
            </a:r>
            <a:r>
              <a:rPr lang="en-IE" b="0" i="0" u="none" strike="noStrike" dirty="0">
                <a:solidFill>
                  <a:schemeClr val="tx1"/>
                </a:solidFill>
                <a:effectLst/>
                <a:latin typeface="Google Sans"/>
              </a:rPr>
              <a:t>AI systems should be transparent and explainable. We should strive to develop AI systems that can explain their decisions in a way that is understandable to humans.</a:t>
            </a:r>
          </a:p>
          <a:p>
            <a:pPr algn="l">
              <a:buFont typeface="+mj-lt"/>
              <a:buAutoNum type="arabicPeriod"/>
            </a:pPr>
            <a:r>
              <a:rPr lang="en-IE" b="1" i="0" u="none" strike="noStrike" dirty="0">
                <a:solidFill>
                  <a:schemeClr val="tx1"/>
                </a:solidFill>
                <a:effectLst/>
                <a:latin typeface="Google Sans"/>
              </a:rPr>
              <a:t>Accountability and Responsibility: </a:t>
            </a:r>
            <a:r>
              <a:rPr lang="en-IE" b="0" i="0" u="none" strike="noStrike" dirty="0">
                <a:solidFill>
                  <a:schemeClr val="tx1"/>
                </a:solidFill>
                <a:effectLst/>
                <a:latin typeface="Google Sans"/>
              </a:rPr>
              <a:t>We should establish clear lines of accountability and responsibility for AI systems. We should ensure that individuals and organizations are held accountable for the consequences of their AI systems.</a:t>
            </a:r>
          </a:p>
          <a:p>
            <a:endParaRPr lang="en-US" dirty="0"/>
          </a:p>
        </p:txBody>
      </p:sp>
      <p:pic>
        <p:nvPicPr>
          <p:cNvPr id="17410" name="Picture 2" descr="Can a robot think like us?">
            <a:extLst>
              <a:ext uri="{FF2B5EF4-FFF2-40B4-BE49-F238E27FC236}">
                <a16:creationId xmlns:a16="http://schemas.microsoft.com/office/drawing/2014/main" id="{B87AF3C4-86E8-A6A6-8A79-BB2F2947D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2372185"/>
            <a:ext cx="3615560" cy="331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676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8A438-07FA-ED30-BD32-63EE6FC28A4D}"/>
              </a:ext>
            </a:extLst>
          </p:cNvPr>
          <p:cNvSpPr>
            <a:spLocks noGrp="1"/>
          </p:cNvSpPr>
          <p:nvPr>
            <p:ph type="title"/>
          </p:nvPr>
        </p:nvSpPr>
        <p:spPr/>
        <p:txBody>
          <a:bodyPr/>
          <a:lstStyle/>
          <a:p>
            <a:r>
              <a:rPr lang="en-US" dirty="0"/>
              <a:t>Is AI Smarter than humans ?</a:t>
            </a:r>
          </a:p>
        </p:txBody>
      </p:sp>
      <p:sp>
        <p:nvSpPr>
          <p:cNvPr id="3" name="Content Placeholder 2">
            <a:extLst>
              <a:ext uri="{FF2B5EF4-FFF2-40B4-BE49-F238E27FC236}">
                <a16:creationId xmlns:a16="http://schemas.microsoft.com/office/drawing/2014/main" id="{9C1F2013-7353-FEB5-8DA8-02EC81E8370A}"/>
              </a:ext>
            </a:extLst>
          </p:cNvPr>
          <p:cNvSpPr>
            <a:spLocks noGrp="1"/>
          </p:cNvSpPr>
          <p:nvPr>
            <p:ph idx="1"/>
          </p:nvPr>
        </p:nvSpPr>
        <p:spPr>
          <a:xfrm>
            <a:off x="771897" y="2603500"/>
            <a:ext cx="5213268" cy="3416300"/>
          </a:xfrm>
        </p:spPr>
        <p:txBody>
          <a:bodyPr>
            <a:normAutofit/>
          </a:bodyPr>
          <a:lstStyle/>
          <a:p>
            <a:r>
              <a:rPr lang="en-US" sz="2800" dirty="0"/>
              <a:t>QUESTION: </a:t>
            </a:r>
          </a:p>
          <a:p>
            <a:pPr marL="0" indent="0">
              <a:buNone/>
            </a:pPr>
            <a:r>
              <a:rPr lang="en-US" sz="2800" dirty="0"/>
              <a:t>Is AI smarter than humans ?</a:t>
            </a:r>
          </a:p>
        </p:txBody>
      </p:sp>
      <p:pic>
        <p:nvPicPr>
          <p:cNvPr id="3074" name="Picture 2" descr="Robotics: AI in the times of corona: Robots can reduce human contact,  transmission of Covid-19 - The Economic Times">
            <a:extLst>
              <a:ext uri="{FF2B5EF4-FFF2-40B4-BE49-F238E27FC236}">
                <a16:creationId xmlns:a16="http://schemas.microsoft.com/office/drawing/2014/main" id="{6712501A-0E59-837B-BED6-C6149662F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89793"/>
            <a:ext cx="6073422"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AI in Business" id="{CAF7A642-2CA7-E74A-875C-E421F0F4D03A}" vid="{4A8C2235-1A9E-774C-84BD-E7E86072E1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9095</TotalTime>
  <Words>9438</Words>
  <Application>Microsoft Macintosh PowerPoint</Application>
  <PresentationFormat>Widescreen</PresentationFormat>
  <Paragraphs>449</Paragraphs>
  <Slides>59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__Inter_e66fe9</vt:lpstr>
      <vt:lpstr>Arial</vt:lpstr>
      <vt:lpstr>Calibri</vt:lpstr>
      <vt:lpstr>Century Gothic</vt:lpstr>
      <vt:lpstr>Google Sans</vt:lpstr>
      <vt:lpstr>monument</vt:lpstr>
      <vt:lpstr>Söhne</vt:lpstr>
      <vt:lpstr>suisse</vt:lpstr>
      <vt:lpstr>Wingdings 3</vt:lpstr>
      <vt:lpstr>Ion Boardroom</vt:lpstr>
      <vt:lpstr>  AI in Business  Future Applications  Presented By Brian Byrne MSc.</vt:lpstr>
      <vt:lpstr>AI – Question for class…</vt:lpstr>
      <vt:lpstr>AI – We use it daily already!</vt:lpstr>
      <vt:lpstr>Overview of Current AI Technologies</vt:lpstr>
      <vt:lpstr>Applications in Different Sectors</vt:lpstr>
      <vt:lpstr>Challenges of AI</vt:lpstr>
      <vt:lpstr>What is Bias</vt:lpstr>
      <vt:lpstr>Ethical Considerations</vt:lpstr>
      <vt:lpstr>Is AI Smarter than humans ?</vt:lpstr>
      <vt:lpstr>AI – Is it smarter than humans ?</vt:lpstr>
      <vt:lpstr>Advancements in AI</vt:lpstr>
      <vt:lpstr>Large Language Models, LLM</vt:lpstr>
      <vt:lpstr>LLMs Application</vt:lpstr>
      <vt:lpstr>LLM DEMO – CORVINUS UNIVERSITY POEM</vt:lpstr>
      <vt:lpstr>AI in Healthcare</vt:lpstr>
      <vt:lpstr>AI in Personalized Medicine</vt:lpstr>
      <vt:lpstr>AI in Drug Discovery Discovery</vt:lpstr>
      <vt:lpstr>AI in Precision Medicine</vt:lpstr>
      <vt:lpstr>AI in Precision Medicine</vt:lpstr>
      <vt:lpstr>AI in Computer Vision</vt:lpstr>
      <vt:lpstr>Computer Vision Object Detection</vt:lpstr>
      <vt:lpstr>Impact of AI in Computer Vision</vt:lpstr>
      <vt:lpstr>AI In Education</vt:lpstr>
      <vt:lpstr>Impact of AI in Education</vt:lpstr>
      <vt:lpstr>10 ways AI is used in Eudcation</vt:lpstr>
      <vt:lpstr>AI in Retail Business</vt:lpstr>
      <vt:lpstr>Key Applications of AI in Retail</vt:lpstr>
      <vt:lpstr>AI in Military </vt:lpstr>
      <vt:lpstr>AI in Military</vt:lpstr>
      <vt:lpstr>AI in Military</vt:lpstr>
      <vt:lpstr>AI – The future of Driving</vt:lpstr>
      <vt:lpstr>Autonomous Driving Systems</vt:lpstr>
      <vt:lpstr>Autonomous Driving Systems</vt:lpstr>
      <vt:lpstr>AI in Self Driving Vehicles</vt:lpstr>
      <vt:lpstr>SDV Benefits and Challenges</vt:lpstr>
      <vt:lpstr>Enhanced Human-Machine Collaboration</vt:lpstr>
      <vt:lpstr>AI and Augmented Intelligence</vt:lpstr>
      <vt:lpstr>Characteristics of augmented intelligence</vt:lpstr>
      <vt:lpstr>Applications of Augmented Intelligence</vt:lpstr>
      <vt:lpstr>AI in Creativity</vt:lpstr>
      <vt:lpstr>AI influencing creativity:</vt:lpstr>
      <vt:lpstr>AI in Creativity - Examples</vt:lpstr>
      <vt:lpstr>AI and Climate Change</vt:lpstr>
      <vt:lpstr>AI in Climate Change</vt:lpstr>
      <vt:lpstr>AI DEEP LEARNING </vt:lpstr>
      <vt:lpstr>Components of Deep Learning</vt:lpstr>
      <vt:lpstr>Applications of Deep Learning </vt:lpstr>
      <vt:lpstr>Breakthroughs in Deep Learning</vt:lpstr>
      <vt:lpstr>Question – Me and AI in the Future ?</vt:lpstr>
      <vt:lpstr>What ethical challenges face us ?</vt:lpstr>
      <vt:lpstr>Ethical AI and Responsible Development</vt:lpstr>
      <vt:lpstr>AI : Ethical Concerns</vt:lpstr>
      <vt:lpstr>AI : Ethical Concerns</vt:lpstr>
      <vt:lpstr>Challenges and Considerations for the Future</vt:lpstr>
      <vt:lpstr> Some Cool Facts!</vt:lpstr>
      <vt:lpstr>Conclusion</vt:lpstr>
      <vt:lpstr>References</vt:lpstr>
      <vt:lpstr>Transformer Architecture</vt:lpstr>
      <vt:lpstr>GPT-3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in Business  Tools, Technology &amp; Demos </dc:title>
  <dc:creator>Brian Byrne</dc:creator>
  <cp:lastModifiedBy>Brian Byrne</cp:lastModifiedBy>
  <cp:revision>7</cp:revision>
  <dcterms:created xsi:type="dcterms:W3CDTF">2023-11-15T03:52:53Z</dcterms:created>
  <dcterms:modified xsi:type="dcterms:W3CDTF">2023-11-27T20:54:38Z</dcterms:modified>
</cp:coreProperties>
</file>